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4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5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7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8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9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0.xml" ContentType="application/vnd.openxmlformats-officedocument.them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theme/theme22.xml" ContentType="application/vnd.openxmlformats-officedocument.theme+xml"/>
  <Override PartName="/ppt/slideLayouts/slideLayout33.xml" ContentType="application/vnd.openxmlformats-officedocument.presentationml.slideLayout+xml"/>
  <Override PartName="/ppt/theme/theme23.xml" ContentType="application/vnd.openxmlformats-officedocument.theme+xml"/>
  <Override PartName="/ppt/slideLayouts/slideLayout34.xml" ContentType="application/vnd.openxmlformats-officedocument.presentationml.slideLayout+xml"/>
  <Override PartName="/ppt/theme/theme24.xml" ContentType="application/vnd.openxmlformats-officedocument.theme+xml"/>
  <Override PartName="/ppt/slideLayouts/slideLayout35.xml" ContentType="application/vnd.openxmlformats-officedocument.presentationml.slideLayout+xml"/>
  <Override PartName="/ppt/theme/theme25.xml" ContentType="application/vnd.openxmlformats-officedocument.theme+xml"/>
  <Override PartName="/ppt/slideLayouts/slideLayout36.xml" ContentType="application/vnd.openxmlformats-officedocument.presentationml.slideLayout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25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2"/>
    <p:sldMasterId id="2147483653" r:id="rId3"/>
    <p:sldMasterId id="2147483656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80" r:id="rId15"/>
    <p:sldMasterId id="2147483683" r:id="rId16"/>
    <p:sldMasterId id="2147483686" r:id="rId17"/>
    <p:sldMasterId id="2147483689" r:id="rId18"/>
    <p:sldMasterId id="2147483692" r:id="rId19"/>
    <p:sldMasterId id="2147483695" r:id="rId20"/>
    <p:sldMasterId id="2147483698" r:id="rId21"/>
    <p:sldMasterId id="2147483700" r:id="rId22"/>
    <p:sldMasterId id="2147483702" r:id="rId23"/>
    <p:sldMasterId id="2147483704" r:id="rId24"/>
    <p:sldMasterId id="2147483706" r:id="rId25"/>
    <p:sldMasterId id="2147483708" r:id="rId26"/>
  </p:sldMasterIdLst>
  <p:notesMasterIdLst>
    <p:notesMasterId r:id="rId54"/>
  </p:notesMasterIdLst>
  <p:sldIdLst>
    <p:sldId id="261" r:id="rId27"/>
    <p:sldId id="262" r:id="rId28"/>
    <p:sldId id="256" r:id="rId29"/>
    <p:sldId id="263" r:id="rId30"/>
    <p:sldId id="293" r:id="rId31"/>
    <p:sldId id="295" r:id="rId32"/>
    <p:sldId id="281" r:id="rId33"/>
    <p:sldId id="279" r:id="rId34"/>
    <p:sldId id="302" r:id="rId35"/>
    <p:sldId id="303" r:id="rId36"/>
    <p:sldId id="304" r:id="rId37"/>
    <p:sldId id="282" r:id="rId38"/>
    <p:sldId id="289" r:id="rId39"/>
    <p:sldId id="297" r:id="rId40"/>
    <p:sldId id="299" r:id="rId41"/>
    <p:sldId id="278" r:id="rId42"/>
    <p:sldId id="305" r:id="rId43"/>
    <p:sldId id="306" r:id="rId44"/>
    <p:sldId id="307" r:id="rId45"/>
    <p:sldId id="283" r:id="rId46"/>
    <p:sldId id="284" r:id="rId47"/>
    <p:sldId id="285" r:id="rId48"/>
    <p:sldId id="286" r:id="rId49"/>
    <p:sldId id="287" r:id="rId50"/>
    <p:sldId id="288" r:id="rId51"/>
    <p:sldId id="290" r:id="rId52"/>
    <p:sldId id="271" r:id="rId53"/>
  </p:sldIdLst>
  <p:sldSz cx="12192000" cy="6858000"/>
  <p:notesSz cx="6858000" cy="9144000"/>
  <p:embeddedFontLst>
    <p:embeddedFont>
      <p:font typeface="Source Han Sans CN Heavy" panose="02010600030101010101" charset="-122"/>
      <p:regular r:id="rId55"/>
      <p:bold r:id="rId56"/>
    </p:embeddedFont>
    <p:embeddedFont>
      <p:font typeface="Source Han Sans SC Heavy" panose="02010600030101010101" charset="-122"/>
      <p:regular r:id="rId57"/>
    </p:embeddedFont>
    <p:embeddedFont>
      <p:font typeface="微软雅黑" panose="020B0503020204020204" pitchFamily="34" charset="-122"/>
      <p:regular r:id="rId58"/>
      <p:bold r:id="rId59"/>
    </p:embeddedFont>
  </p:embeddedFontLst>
  <p:custDataLst>
    <p:tags r:id="rId6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6AF"/>
    <a:srgbClr val="266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50" Type="http://schemas.openxmlformats.org/officeDocument/2006/relationships/slide" Target="slides/slide24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53" Type="http://schemas.openxmlformats.org/officeDocument/2006/relationships/slide" Target="slides/slide27.xml"/><Relationship Id="rId58" Type="http://schemas.openxmlformats.org/officeDocument/2006/relationships/font" Target="fonts/font4.fntdata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59" Type="http://schemas.openxmlformats.org/officeDocument/2006/relationships/font" Target="fonts/font5.fntdata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5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font" Target="fonts/font3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C6B13-821D-4E8C-9271-B418E89BACE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Master" Target="../slideMasters/slideMaster1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304150" y="792444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808150" y="792444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69750" y="792444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593710" y="7918728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5097710" y="7918728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859310" y="7918728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334313" y="756535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838313" y="756535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99913" y="756535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82243" y="756249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786243" y="756249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47843" y="756249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82243" y="756249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786243" y="756249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47843" y="756249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593710" y="7918728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5097710" y="7918728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859310" y="7918728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593710" y="7918728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5097710" y="7918728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859310" y="7918728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82243" y="756249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786243" y="756249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9547843" y="756249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04" y="432095"/>
            <a:ext cx="10852577" cy="648141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904" y="1296283"/>
            <a:ext cx="10852577" cy="504245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3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34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5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/>
    <p:bodyStyle/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/>
    <p:bodyStyle/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/>
    <p:bodyStyle/>
    <p:otherStyle/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/>
    <p:bodyStyle/>
    <p:otherStyle/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slideLayout" Target="../slideLayouts/slideLayout19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image" Target="../media/image17.png"/><Relationship Id="rId2" Type="http://schemas.openxmlformats.org/officeDocument/2006/relationships/tags" Target="../tags/tag60.xml"/><Relationship Id="rId16" Type="http://schemas.openxmlformats.org/officeDocument/2006/relationships/image" Target="../media/image3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5" Type="http://schemas.openxmlformats.org/officeDocument/2006/relationships/image" Target="../media/image2.png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3" Type="http://schemas.openxmlformats.org/officeDocument/2006/relationships/tags" Target="../tags/tag73.xml"/><Relationship Id="rId21" Type="http://schemas.openxmlformats.org/officeDocument/2006/relationships/slideLayout" Target="../slideLayouts/slideLayout27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3.png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image" Target="../media/image2.png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3" Type="http://schemas.openxmlformats.org/officeDocument/2006/relationships/tags" Target="../tags/tag93.xml"/><Relationship Id="rId21" Type="http://schemas.openxmlformats.org/officeDocument/2006/relationships/image" Target="../media/image2.png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notesSlide" Target="../notesSlides/notesSlide15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10" Type="http://schemas.openxmlformats.org/officeDocument/2006/relationships/tags" Target="../tags/tag100.xml"/><Relationship Id="rId19" Type="http://schemas.openxmlformats.org/officeDocument/2006/relationships/slideLayout" Target="../slideLayouts/slideLayout29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10" Type="http://schemas.openxmlformats.org/officeDocument/2006/relationships/image" Target="../media/image3.png"/><Relationship Id="rId4" Type="http://schemas.openxmlformats.org/officeDocument/2006/relationships/tags" Target="../tags/tag34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27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3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2.png"/><Relationship Id="rId5" Type="http://schemas.openxmlformats.org/officeDocument/2006/relationships/tags" Target="../tags/tag113.xml"/><Relationship Id="rId10" Type="http://schemas.openxmlformats.org/officeDocument/2006/relationships/notesSlide" Target="../notesSlides/notesSlide25.xml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tags" Target="../tags/tag134.xml"/><Relationship Id="rId26" Type="http://schemas.openxmlformats.org/officeDocument/2006/relationships/image" Target="../media/image29.png"/><Relationship Id="rId3" Type="http://schemas.openxmlformats.org/officeDocument/2006/relationships/tags" Target="../tags/tag119.xml"/><Relationship Id="rId21" Type="http://schemas.openxmlformats.org/officeDocument/2006/relationships/tags" Target="../tags/tag137.xml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tags" Target="../tags/tag133.xml"/><Relationship Id="rId25" Type="http://schemas.openxmlformats.org/officeDocument/2006/relationships/image" Target="../media/image3.png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0" Type="http://schemas.openxmlformats.org/officeDocument/2006/relationships/tags" Target="../tags/tag136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2.png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notesSlide" Target="../notesSlides/notesSlide26.xml"/><Relationship Id="rId10" Type="http://schemas.openxmlformats.org/officeDocument/2006/relationships/tags" Target="../tags/tag126.xml"/><Relationship Id="rId19" Type="http://schemas.openxmlformats.org/officeDocument/2006/relationships/tags" Target="../tags/tag135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4.png"/><Relationship Id="rId5" Type="http://schemas.openxmlformats.org/officeDocument/2006/relationships/tags" Target="../tags/tag41.xml"/><Relationship Id="rId10" Type="http://schemas.openxmlformats.org/officeDocument/2006/relationships/image" Target="../media/image3.png"/><Relationship Id="rId4" Type="http://schemas.openxmlformats.org/officeDocument/2006/relationships/tags" Target="../tags/tag40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tags" Target="../tags/tag55.xml"/><Relationship Id="rId18" Type="http://schemas.openxmlformats.org/officeDocument/2006/relationships/notesSlide" Target="../notesSlides/notesSlide6.xml"/><Relationship Id="rId3" Type="http://schemas.openxmlformats.org/officeDocument/2006/relationships/tags" Target="../tags/tag45.xml"/><Relationship Id="rId21" Type="http://schemas.openxmlformats.org/officeDocument/2006/relationships/image" Target="../media/image7.jpeg"/><Relationship Id="rId7" Type="http://schemas.openxmlformats.org/officeDocument/2006/relationships/tags" Target="../tags/tag49.xml"/><Relationship Id="rId12" Type="http://schemas.openxmlformats.org/officeDocument/2006/relationships/tags" Target="../tags/tag54.xml"/><Relationship Id="rId17" Type="http://schemas.openxmlformats.org/officeDocument/2006/relationships/slideLayout" Target="../slideLayouts/slideLayout25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image" Target="../media/image3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10.jpeg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image" Target="../media/image9.jpeg"/><Relationship Id="rId10" Type="http://schemas.openxmlformats.org/officeDocument/2006/relationships/tags" Target="../tags/tag52.xml"/><Relationship Id="rId19" Type="http://schemas.openxmlformats.org/officeDocument/2006/relationships/image" Target="../media/image2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693689" y="6199244"/>
            <a:ext cx="1082388" cy="258637"/>
            <a:chOff x="10693689" y="6199244"/>
            <a:chExt cx="1082388" cy="258637"/>
          </a:xfrm>
        </p:grpSpPr>
        <p:sp>
          <p:nvSpPr>
            <p:cNvPr id="5" name="菱形 10"/>
            <p:cNvSpPr txBox="1"/>
            <p:nvPr/>
          </p:nvSpPr>
          <p:spPr>
            <a:xfrm>
              <a:off x="10693689" y="6199244"/>
              <a:ext cx="258637" cy="258637"/>
            </a:xfrm>
            <a:prstGeom prst="diamond">
              <a:avLst/>
            </a:prstGeom>
            <a:solidFill>
              <a:schemeClr val="bg1">
                <a:alpha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Normal"/>
                  <a:ea typeface="Source Han Sans CN Normal"/>
                  <a:cs typeface="Source Han Sans CN Normal"/>
                </a:rPr>
                <a:t> </a:t>
              </a:r>
              <a:endParaRPr kumimoji="1" lang="zh-CN" altLang="en-US"/>
            </a:p>
          </p:txBody>
        </p:sp>
        <p:sp>
          <p:nvSpPr>
            <p:cNvPr id="6" name="菱形 11"/>
            <p:cNvSpPr txBox="1"/>
            <p:nvPr/>
          </p:nvSpPr>
          <p:spPr>
            <a:xfrm>
              <a:off x="11105564" y="6199244"/>
              <a:ext cx="258637" cy="258637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Normal"/>
                  <a:ea typeface="Source Han Sans CN Normal"/>
                  <a:cs typeface="Source Han Sans CN Normal"/>
                </a:rPr>
                <a:t> </a:t>
              </a:r>
              <a:endParaRPr kumimoji="1" lang="zh-CN" altLang="en-US"/>
            </a:p>
          </p:txBody>
        </p:sp>
        <p:sp>
          <p:nvSpPr>
            <p:cNvPr id="7" name="菱形 12"/>
            <p:cNvSpPr txBox="1"/>
            <p:nvPr/>
          </p:nvSpPr>
          <p:spPr>
            <a:xfrm>
              <a:off x="11517440" y="6199244"/>
              <a:ext cx="258637" cy="258637"/>
            </a:xfrm>
            <a:prstGeom prst="diamond">
              <a:avLst/>
            </a:prstGeom>
            <a:solidFill>
              <a:schemeClr val="bg1">
                <a:alpha val="99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 CN Normal"/>
                  <a:ea typeface="Source Han Sans CN Normal"/>
                  <a:cs typeface="Source Han Sans CN Normal"/>
                </a:rPr>
                <a:t> </a:t>
              </a: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28" name="圆角矩形 27"/>
          <p:cNvSpPr/>
          <p:nvPr/>
        </p:nvSpPr>
        <p:spPr>
          <a:xfrm>
            <a:off x="3547110" y="4420235"/>
            <a:ext cx="5097145" cy="1006475"/>
          </a:xfrm>
          <a:prstGeom prst="roundRect">
            <a:avLst/>
          </a:prstGeom>
          <a:gradFill>
            <a:gsLst>
              <a:gs pos="0">
                <a:srgbClr val="53FCFC"/>
              </a:gs>
              <a:gs pos="100000">
                <a:srgbClr val="0078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项目成员：原薪璐</a:t>
            </a:r>
            <a:r>
              <a:rPr lang="en-US" altLang="zh-CN" sz="1600" b="1" dirty="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李蒂澄</a:t>
            </a:r>
            <a:r>
              <a:rPr lang="en-US" altLang="zh-CN" sz="1600" b="1" dirty="0">
                <a:solidFill>
                  <a:schemeClr val="tx1"/>
                </a:solidFill>
                <a:sym typeface="+mn-ea"/>
              </a:rPr>
              <a:t> 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所在学习群：</a:t>
            </a:r>
            <a:r>
              <a:rPr lang="en-US" altLang="zh-CN" sz="1600" b="1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1600" b="1" dirty="0">
                <a:solidFill>
                  <a:schemeClr val="tx1"/>
                </a:solidFill>
                <a:sym typeface="+mn-ea"/>
              </a:rPr>
              <a:t>群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2595" y="2263140"/>
            <a:ext cx="11237595" cy="10147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4800" b="1" spc="300" dirty="0">
                <a:solidFill>
                  <a:srgbClr val="3C66AF"/>
                </a:solidFill>
                <a:latin typeface="Source Han Sans SC Heavy" panose="020B0300000000000000" charset="-122"/>
                <a:ea typeface="Source Han Sans SC Heavy" panose="020B0300000000000000" charset="-122"/>
                <a:cs typeface="Source Han Sans SC Heavy" panose="020B0300000000000000" charset="-122"/>
                <a:sym typeface="+mn-ea"/>
              </a:rPr>
              <a:t>健康魔方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作品展示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00" y="974090"/>
            <a:ext cx="7748270" cy="564388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089400" y="1092200"/>
            <a:ext cx="1442720" cy="36576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作品展示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845" y="963930"/>
            <a:ext cx="7898765" cy="548830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815080" y="980440"/>
            <a:ext cx="1442720" cy="36576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4600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877945" y="2936875"/>
            <a:ext cx="4436745" cy="1088390"/>
            <a:chOff x="4625" y="4674"/>
            <a:chExt cx="6987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4612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400" b="1" dirty="0">
                  <a:solidFill>
                    <a:schemeClr val="tx1"/>
                  </a:solidFill>
                </a:rPr>
                <a:t>应用价值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03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15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16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应用价值</a:t>
              </a:r>
            </a:p>
          </p:txBody>
        </p:sp>
      </p:grpSp>
      <p:pic>
        <p:nvPicPr>
          <p:cNvPr id="7" name="图片 6" descr="unnamed (1)"/>
          <p:cNvPicPr>
            <a:picLocks noChangeAspect="1"/>
          </p:cNvPicPr>
          <p:nvPr/>
        </p:nvPicPr>
        <p:blipFill>
          <a:blip r:embed="rId17"/>
          <a:srcRect l="7185" t="19185" r="7037" b="5259"/>
          <a:stretch>
            <a:fillRect/>
          </a:stretch>
        </p:blipFill>
        <p:spPr>
          <a:xfrm>
            <a:off x="4224655" y="1635760"/>
            <a:ext cx="3742055" cy="329628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666488" y="1636507"/>
            <a:ext cx="3115554" cy="416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都市上班族</a:t>
            </a: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学生党</a:t>
            </a: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666488" y="2142199"/>
            <a:ext cx="3115554" cy="903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提供高效、便捷的食谱与居家运动方案，解决其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没时间、没场地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的难题。</a:t>
            </a:r>
          </a:p>
        </p:txBody>
      </p:sp>
      <p:cxnSp>
        <p:nvCxnSpPr>
          <p:cNvPr id="11" name="直接箭头连接符 10"/>
          <p:cNvCxnSpPr/>
          <p:nvPr>
            <p:custDataLst>
              <p:tags r:id="rId3"/>
            </p:custDataLst>
          </p:nvPr>
        </p:nvCxnSpPr>
        <p:spPr>
          <a:xfrm>
            <a:off x="1725590" y="2070620"/>
            <a:ext cx="205656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666488" y="3689761"/>
            <a:ext cx="3115554" cy="416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产后恢复妈妈</a:t>
            </a:r>
          </a:p>
        </p:txBody>
      </p:sp>
      <p:sp>
        <p:nvSpPr>
          <p:cNvPr id="27" name="矩形 26"/>
          <p:cNvSpPr/>
          <p:nvPr>
            <p:custDataLst>
              <p:tags r:id="rId5"/>
            </p:custDataLst>
          </p:nvPr>
        </p:nvSpPr>
        <p:spPr>
          <a:xfrm>
            <a:off x="666488" y="4195452"/>
            <a:ext cx="3115554" cy="903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提供针对性的饮食与温和训练方案，帮助科学恢复体形。</a:t>
            </a:r>
          </a:p>
        </p:txBody>
      </p:sp>
      <p:cxnSp>
        <p:nvCxnSpPr>
          <p:cNvPr id="23" name="直接箭头连接符 22"/>
          <p:cNvCxnSpPr/>
          <p:nvPr>
            <p:custDataLst>
              <p:tags r:id="rId6"/>
            </p:custDataLst>
          </p:nvPr>
        </p:nvCxnSpPr>
        <p:spPr>
          <a:xfrm>
            <a:off x="1725590" y="4123873"/>
            <a:ext cx="205656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8227340" y="1635844"/>
            <a:ext cx="3095366" cy="416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健身新手</a:t>
            </a:r>
            <a:r>
              <a:rPr lang="en-US" altLang="zh-CN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运动小白</a:t>
            </a:r>
          </a:p>
        </p:txBody>
      </p:sp>
      <p:cxnSp>
        <p:nvCxnSpPr>
          <p:cNvPr id="24" name="直接箭头连接符 23"/>
          <p:cNvCxnSpPr/>
          <p:nvPr>
            <p:custDataLst>
              <p:tags r:id="rId8"/>
            </p:custDataLst>
          </p:nvPr>
        </p:nvCxnSpPr>
        <p:spPr>
          <a:xfrm flipH="1">
            <a:off x="8227340" y="2069957"/>
            <a:ext cx="2056568" cy="0"/>
          </a:xfrm>
          <a:prstGeom prst="straightConnector1">
            <a:avLst/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>
            <p:custDataLst>
              <p:tags r:id="rId9"/>
            </p:custDataLst>
          </p:nvPr>
        </p:nvSpPr>
        <p:spPr>
          <a:xfrm>
            <a:off x="8227340" y="3689098"/>
            <a:ext cx="3095365" cy="416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平台期徘徊者</a:t>
            </a:r>
          </a:p>
        </p:txBody>
      </p:sp>
      <p:cxnSp>
        <p:nvCxnSpPr>
          <p:cNvPr id="25" name="直接箭头连接符 24"/>
          <p:cNvCxnSpPr/>
          <p:nvPr>
            <p:custDataLst>
              <p:tags r:id="rId10"/>
            </p:custDataLst>
          </p:nvPr>
        </p:nvCxnSpPr>
        <p:spPr>
          <a:xfrm flipH="1">
            <a:off x="8227340" y="4123211"/>
            <a:ext cx="205656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>
            <p:custDataLst>
              <p:tags r:id="rId11"/>
            </p:custDataLst>
          </p:nvPr>
        </p:nvSpPr>
        <p:spPr>
          <a:xfrm>
            <a:off x="8227340" y="2142199"/>
            <a:ext cx="3115554" cy="903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提供循序渐进、专业安全的教学计划与指导，降低入门门槛，避免受伤。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12"/>
            </p:custDataLst>
          </p:nvPr>
        </p:nvSpPr>
        <p:spPr>
          <a:xfrm>
            <a:off x="8227340" y="4195452"/>
            <a:ext cx="3115554" cy="903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通过数据洞察发现问题，并通过智能推荐调整饮食与运动策略，助力突破瓶颈。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7" name="TextBox 23"/>
          <p:cNvSpPr txBox="1"/>
          <p:nvPr/>
        </p:nvSpPr>
        <p:spPr>
          <a:xfrm>
            <a:off x="4174490" y="346075"/>
            <a:ext cx="4227195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目标减脂人群（核心用户）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2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应用价值</a:t>
              </a:r>
            </a:p>
          </p:txBody>
        </p:sp>
      </p:grpSp>
      <p:sp>
        <p:nvSpPr>
          <p:cNvPr id="37" name="TextBox 23"/>
          <p:cNvSpPr txBox="1"/>
          <p:nvPr/>
        </p:nvSpPr>
        <p:spPr>
          <a:xfrm>
            <a:off x="4174490" y="346075"/>
            <a:ext cx="4227195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创造广泛社会效益</a:t>
            </a:r>
          </a:p>
        </p:txBody>
      </p:sp>
      <p:sp>
        <p:nvSpPr>
          <p:cNvPr id="67" name="Freeform 5"/>
          <p:cNvSpPr/>
          <p:nvPr>
            <p:custDataLst>
              <p:tags r:id="rId1"/>
            </p:custDataLst>
          </p:nvPr>
        </p:nvSpPr>
        <p:spPr bwMode="auto">
          <a:xfrm>
            <a:off x="5319395" y="4831398"/>
            <a:ext cx="1285875" cy="1235075"/>
          </a:xfrm>
          <a:custGeom>
            <a:avLst/>
            <a:gdLst>
              <a:gd name="T0" fmla="*/ 625 w 810"/>
              <a:gd name="T1" fmla="*/ 0 h 778"/>
              <a:gd name="T2" fmla="*/ 810 w 810"/>
              <a:gd name="T3" fmla="*/ 626 h 778"/>
              <a:gd name="T4" fmla="*/ 186 w 810"/>
              <a:gd name="T5" fmla="*/ 778 h 778"/>
              <a:gd name="T6" fmla="*/ 0 w 810"/>
              <a:gd name="T7" fmla="*/ 150 h 778"/>
              <a:gd name="T8" fmla="*/ 625 w 810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0" h="778">
                <a:moveTo>
                  <a:pt x="625" y="0"/>
                </a:moveTo>
                <a:lnTo>
                  <a:pt x="810" y="626"/>
                </a:lnTo>
                <a:lnTo>
                  <a:pt x="186" y="778"/>
                </a:lnTo>
                <a:lnTo>
                  <a:pt x="0" y="150"/>
                </a:lnTo>
                <a:lnTo>
                  <a:pt x="625" y="0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70000"/>
                  <a:lumOff val="30000"/>
                  <a:alpha val="100000"/>
                </a:schemeClr>
              </a:gs>
            </a:gsLst>
            <a:lin ang="20220000" scaled="0"/>
          </a:gradFill>
          <a:ln>
            <a:noFill/>
          </a:ln>
        </p:spPr>
        <p:txBody>
          <a:bodyPr vert="horz" wrap="square" lIns="91439" tIns="45719" rIns="91439" bIns="45719" numCol="1" anchor="t" anchorCtr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 sz="1350">
              <a:solidFill>
                <a:schemeClr val="tx1"/>
              </a:solidFill>
              <a:sym typeface="+mn-ea"/>
            </a:endParaRPr>
          </a:p>
        </p:txBody>
      </p:sp>
      <p:sp>
        <p:nvSpPr>
          <p:cNvPr id="68" name="Freeform 6"/>
          <p:cNvSpPr/>
          <p:nvPr>
            <p:custDataLst>
              <p:tags r:id="rId2"/>
            </p:custDataLst>
          </p:nvPr>
        </p:nvSpPr>
        <p:spPr bwMode="auto">
          <a:xfrm>
            <a:off x="6308725" y="4560253"/>
            <a:ext cx="516255" cy="1264920"/>
          </a:xfrm>
          <a:custGeom>
            <a:avLst/>
            <a:gdLst>
              <a:gd name="T0" fmla="*/ 0 w 325"/>
              <a:gd name="T1" fmla="*/ 171 h 797"/>
              <a:gd name="T2" fmla="*/ 140 w 325"/>
              <a:gd name="T3" fmla="*/ 0 h 797"/>
              <a:gd name="T4" fmla="*/ 325 w 325"/>
              <a:gd name="T5" fmla="*/ 626 h 797"/>
              <a:gd name="T6" fmla="*/ 185 w 325"/>
              <a:gd name="T7" fmla="*/ 797 h 797"/>
              <a:gd name="T8" fmla="*/ 0 w 325"/>
              <a:gd name="T9" fmla="*/ 171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797">
                <a:moveTo>
                  <a:pt x="0" y="171"/>
                </a:moveTo>
                <a:lnTo>
                  <a:pt x="140" y="0"/>
                </a:lnTo>
                <a:lnTo>
                  <a:pt x="325" y="626"/>
                </a:lnTo>
                <a:lnTo>
                  <a:pt x="185" y="797"/>
                </a:lnTo>
                <a:lnTo>
                  <a:pt x="0" y="171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0000"/>
                  <a:lumOff val="30000"/>
                  <a:alpha val="100000"/>
                </a:schemeClr>
              </a:gs>
              <a:gs pos="100000">
                <a:schemeClr val="accent2">
                  <a:lumMod val="50000"/>
                  <a:lumOff val="50000"/>
                  <a:alpha val="100000"/>
                </a:schemeClr>
              </a:gs>
            </a:gsLst>
            <a:lin ang="312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69" name="Freeform 7"/>
          <p:cNvSpPr/>
          <p:nvPr>
            <p:custDataLst>
              <p:tags r:id="rId3"/>
            </p:custDataLst>
          </p:nvPr>
        </p:nvSpPr>
        <p:spPr bwMode="auto">
          <a:xfrm>
            <a:off x="5316855" y="4566603"/>
            <a:ext cx="1214755" cy="509270"/>
          </a:xfrm>
          <a:custGeom>
            <a:avLst/>
            <a:gdLst>
              <a:gd name="T0" fmla="*/ 0 w 765"/>
              <a:gd name="T1" fmla="*/ 321 h 321"/>
              <a:gd name="T2" fmla="*/ 139 w 765"/>
              <a:gd name="T3" fmla="*/ 151 h 321"/>
              <a:gd name="T4" fmla="*/ 765 w 765"/>
              <a:gd name="T5" fmla="*/ 0 h 321"/>
              <a:gd name="T6" fmla="*/ 625 w 765"/>
              <a:gd name="T7" fmla="*/ 171 h 321"/>
              <a:gd name="T8" fmla="*/ 0 w 765"/>
              <a:gd name="T9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5" h="321">
                <a:moveTo>
                  <a:pt x="0" y="321"/>
                </a:moveTo>
                <a:lnTo>
                  <a:pt x="139" y="151"/>
                </a:lnTo>
                <a:lnTo>
                  <a:pt x="765" y="0"/>
                </a:lnTo>
                <a:lnTo>
                  <a:pt x="625" y="171"/>
                </a:lnTo>
                <a:lnTo>
                  <a:pt x="0" y="321"/>
                </a:lnTo>
                <a:close/>
              </a:path>
            </a:pathLst>
          </a:custGeom>
          <a:gradFill>
            <a:gsLst>
              <a:gs pos="3900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39" tIns="45719" rIns="91439" bIns="45719" numCol="1" anchor="t" anchorCtr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 sz="1350">
              <a:solidFill>
                <a:schemeClr val="tx1"/>
              </a:solidFill>
              <a:sym typeface="+mn-ea"/>
            </a:endParaRPr>
          </a:p>
        </p:txBody>
      </p:sp>
      <p:sp>
        <p:nvSpPr>
          <p:cNvPr id="71" name="Freeform 8"/>
          <p:cNvSpPr/>
          <p:nvPr>
            <p:custDataLst>
              <p:tags r:id="rId4"/>
            </p:custDataLst>
          </p:nvPr>
        </p:nvSpPr>
        <p:spPr bwMode="auto">
          <a:xfrm>
            <a:off x="4839970" y="2760028"/>
            <a:ext cx="1149350" cy="1222375"/>
          </a:xfrm>
          <a:custGeom>
            <a:avLst/>
            <a:gdLst>
              <a:gd name="T0" fmla="*/ 724 w 724"/>
              <a:gd name="T1" fmla="*/ 123 h 770"/>
              <a:gd name="T2" fmla="*/ 631 w 724"/>
              <a:gd name="T3" fmla="*/ 770 h 770"/>
              <a:gd name="T4" fmla="*/ 0 w 724"/>
              <a:gd name="T5" fmla="*/ 647 h 770"/>
              <a:gd name="T6" fmla="*/ 94 w 724"/>
              <a:gd name="T7" fmla="*/ 0 h 770"/>
              <a:gd name="T8" fmla="*/ 724 w 724"/>
              <a:gd name="T9" fmla="*/ 123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4" h="770">
                <a:moveTo>
                  <a:pt x="724" y="123"/>
                </a:moveTo>
                <a:lnTo>
                  <a:pt x="631" y="770"/>
                </a:lnTo>
                <a:lnTo>
                  <a:pt x="0" y="647"/>
                </a:lnTo>
                <a:lnTo>
                  <a:pt x="94" y="0"/>
                </a:lnTo>
                <a:lnTo>
                  <a:pt x="724" y="123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70000"/>
                  <a:lumOff val="30000"/>
                  <a:alpha val="100000"/>
                </a:schemeClr>
              </a:gs>
            </a:gsLst>
            <a:lin ang="180000" scaled="0"/>
          </a:gradFill>
          <a:ln>
            <a:noFill/>
          </a:ln>
        </p:spPr>
        <p:txBody>
          <a:bodyPr vert="horz" wrap="square" lIns="91439" tIns="45719" rIns="91439" bIns="45719" numCol="1" anchor="t" anchorCtr="0" compatLnSpc="1"/>
          <a:lstStyle/>
          <a:p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72" name="Freeform 9"/>
          <p:cNvSpPr/>
          <p:nvPr>
            <p:custDataLst>
              <p:tags r:id="rId5"/>
            </p:custDataLst>
          </p:nvPr>
        </p:nvSpPr>
        <p:spPr bwMode="auto">
          <a:xfrm>
            <a:off x="5838825" y="2801303"/>
            <a:ext cx="462280" cy="1181100"/>
          </a:xfrm>
          <a:custGeom>
            <a:avLst/>
            <a:gdLst>
              <a:gd name="T0" fmla="*/ 93 w 291"/>
              <a:gd name="T1" fmla="*/ 97 h 744"/>
              <a:gd name="T2" fmla="*/ 291 w 291"/>
              <a:gd name="T3" fmla="*/ 0 h 744"/>
              <a:gd name="T4" fmla="*/ 198 w 291"/>
              <a:gd name="T5" fmla="*/ 647 h 744"/>
              <a:gd name="T6" fmla="*/ 0 w 291"/>
              <a:gd name="T7" fmla="*/ 744 h 744"/>
              <a:gd name="T8" fmla="*/ 93 w 291"/>
              <a:gd name="T9" fmla="*/ 97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" h="744">
                <a:moveTo>
                  <a:pt x="93" y="97"/>
                </a:moveTo>
                <a:lnTo>
                  <a:pt x="291" y="0"/>
                </a:lnTo>
                <a:lnTo>
                  <a:pt x="198" y="647"/>
                </a:lnTo>
                <a:lnTo>
                  <a:pt x="0" y="744"/>
                </a:lnTo>
                <a:lnTo>
                  <a:pt x="93" y="97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0000"/>
                  <a:lumOff val="30000"/>
                  <a:alpha val="100000"/>
                </a:schemeClr>
              </a:gs>
              <a:gs pos="100000">
                <a:schemeClr val="accent2">
                  <a:lumMod val="70000"/>
                  <a:lumOff val="30000"/>
                  <a:alpha val="100000"/>
                </a:schemeClr>
              </a:gs>
              <a:gs pos="54000">
                <a:schemeClr val="accent2">
                  <a:lumMod val="50000"/>
                  <a:lumOff val="50000"/>
                  <a:alpha val="100000"/>
                </a:schemeClr>
              </a:gs>
            </a:gsLst>
            <a:lin ang="1326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73" name="Freeform 10"/>
          <p:cNvSpPr/>
          <p:nvPr>
            <p:custDataLst>
              <p:tags r:id="rId6"/>
            </p:custDataLst>
          </p:nvPr>
        </p:nvSpPr>
        <p:spPr bwMode="auto">
          <a:xfrm>
            <a:off x="4986655" y="2608898"/>
            <a:ext cx="1314450" cy="349250"/>
          </a:xfrm>
          <a:custGeom>
            <a:avLst/>
            <a:gdLst>
              <a:gd name="T0" fmla="*/ 0 w 828"/>
              <a:gd name="T1" fmla="*/ 97 h 220"/>
              <a:gd name="T2" fmla="*/ 198 w 828"/>
              <a:gd name="T3" fmla="*/ 0 h 220"/>
              <a:gd name="T4" fmla="*/ 828 w 828"/>
              <a:gd name="T5" fmla="*/ 123 h 220"/>
              <a:gd name="T6" fmla="*/ 630 w 828"/>
              <a:gd name="T7" fmla="*/ 220 h 220"/>
              <a:gd name="T8" fmla="*/ 0 w 828"/>
              <a:gd name="T9" fmla="*/ 9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8" h="220">
                <a:moveTo>
                  <a:pt x="0" y="97"/>
                </a:moveTo>
                <a:lnTo>
                  <a:pt x="198" y="0"/>
                </a:lnTo>
                <a:lnTo>
                  <a:pt x="828" y="123"/>
                </a:lnTo>
                <a:lnTo>
                  <a:pt x="630" y="220"/>
                </a:lnTo>
                <a:lnTo>
                  <a:pt x="0" y="97"/>
                </a:lnTo>
                <a:close/>
              </a:path>
            </a:pathLst>
          </a:custGeom>
          <a:gradFill>
            <a:gsLst>
              <a:gs pos="3900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39" tIns="45719" rIns="91439" bIns="45719" numCol="1" anchor="t" anchorCtr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en-US" sz="1350">
              <a:solidFill>
                <a:schemeClr val="tx1"/>
              </a:solidFill>
              <a:sym typeface="+mn-ea"/>
            </a:endParaRPr>
          </a:p>
        </p:txBody>
      </p:sp>
      <p:sp>
        <p:nvSpPr>
          <p:cNvPr id="75" name="Freeform 11"/>
          <p:cNvSpPr/>
          <p:nvPr>
            <p:custDataLst>
              <p:tags r:id="rId7"/>
            </p:custDataLst>
          </p:nvPr>
        </p:nvSpPr>
        <p:spPr bwMode="auto">
          <a:xfrm>
            <a:off x="5904230" y="1530033"/>
            <a:ext cx="1182370" cy="1163320"/>
          </a:xfrm>
          <a:custGeom>
            <a:avLst/>
            <a:gdLst>
              <a:gd name="T0" fmla="*/ 601 w 745"/>
              <a:gd name="T1" fmla="*/ 0 h 733"/>
              <a:gd name="T2" fmla="*/ 745 w 745"/>
              <a:gd name="T3" fmla="*/ 641 h 733"/>
              <a:gd name="T4" fmla="*/ 142 w 745"/>
              <a:gd name="T5" fmla="*/ 733 h 733"/>
              <a:gd name="T6" fmla="*/ 0 w 745"/>
              <a:gd name="T7" fmla="*/ 91 h 733"/>
              <a:gd name="T8" fmla="*/ 601 w 745"/>
              <a:gd name="T9" fmla="*/ 0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5" h="733">
                <a:moveTo>
                  <a:pt x="601" y="0"/>
                </a:moveTo>
                <a:lnTo>
                  <a:pt x="745" y="641"/>
                </a:lnTo>
                <a:lnTo>
                  <a:pt x="142" y="733"/>
                </a:lnTo>
                <a:lnTo>
                  <a:pt x="0" y="91"/>
                </a:lnTo>
                <a:lnTo>
                  <a:pt x="601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30000"/>
                  <a:lumOff val="70000"/>
                  <a:alpha val="100000"/>
                </a:schemeClr>
              </a:gs>
              <a:gs pos="100000">
                <a:schemeClr val="accent1">
                  <a:lumMod val="30000"/>
                  <a:lumOff val="7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76" name="Freeform 12"/>
          <p:cNvSpPr/>
          <p:nvPr>
            <p:custDataLst>
              <p:tags r:id="rId8"/>
            </p:custDataLst>
          </p:nvPr>
        </p:nvSpPr>
        <p:spPr bwMode="auto">
          <a:xfrm>
            <a:off x="5723255" y="2547303"/>
            <a:ext cx="1363345" cy="393700"/>
          </a:xfrm>
          <a:custGeom>
            <a:avLst/>
            <a:gdLst>
              <a:gd name="T0" fmla="*/ 859 w 859"/>
              <a:gd name="T1" fmla="*/ 0 h 248"/>
              <a:gd name="T2" fmla="*/ 603 w 859"/>
              <a:gd name="T3" fmla="*/ 156 h 248"/>
              <a:gd name="T4" fmla="*/ 0 w 859"/>
              <a:gd name="T5" fmla="*/ 248 h 248"/>
              <a:gd name="T6" fmla="*/ 256 w 859"/>
              <a:gd name="T7" fmla="*/ 92 h 248"/>
              <a:gd name="T8" fmla="*/ 859 w 859"/>
              <a:gd name="T9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9" h="248">
                <a:moveTo>
                  <a:pt x="859" y="0"/>
                </a:moveTo>
                <a:lnTo>
                  <a:pt x="603" y="156"/>
                </a:lnTo>
                <a:lnTo>
                  <a:pt x="0" y="248"/>
                </a:lnTo>
                <a:lnTo>
                  <a:pt x="256" y="92"/>
                </a:lnTo>
                <a:lnTo>
                  <a:pt x="85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77" name="Freeform 13"/>
          <p:cNvSpPr/>
          <p:nvPr>
            <p:custDataLst>
              <p:tags r:id="rId9"/>
            </p:custDataLst>
          </p:nvPr>
        </p:nvSpPr>
        <p:spPr bwMode="auto">
          <a:xfrm>
            <a:off x="5497830" y="1674178"/>
            <a:ext cx="631825" cy="1266825"/>
          </a:xfrm>
          <a:custGeom>
            <a:avLst/>
            <a:gdLst>
              <a:gd name="T0" fmla="*/ 398 w 398"/>
              <a:gd name="T1" fmla="*/ 642 h 798"/>
              <a:gd name="T2" fmla="*/ 142 w 398"/>
              <a:gd name="T3" fmla="*/ 798 h 798"/>
              <a:gd name="T4" fmla="*/ 0 w 398"/>
              <a:gd name="T5" fmla="*/ 157 h 798"/>
              <a:gd name="T6" fmla="*/ 256 w 398"/>
              <a:gd name="T7" fmla="*/ 0 h 798"/>
              <a:gd name="T8" fmla="*/ 398 w 398"/>
              <a:gd name="T9" fmla="*/ 642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798">
                <a:moveTo>
                  <a:pt x="398" y="642"/>
                </a:moveTo>
                <a:lnTo>
                  <a:pt x="142" y="798"/>
                </a:lnTo>
                <a:lnTo>
                  <a:pt x="0" y="157"/>
                </a:lnTo>
                <a:lnTo>
                  <a:pt x="256" y="0"/>
                </a:lnTo>
                <a:lnTo>
                  <a:pt x="398" y="64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8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79" name="Freeform 14"/>
          <p:cNvSpPr/>
          <p:nvPr>
            <p:custDataLst>
              <p:tags r:id="rId10"/>
            </p:custDataLst>
          </p:nvPr>
        </p:nvSpPr>
        <p:spPr bwMode="auto">
          <a:xfrm>
            <a:off x="6102350" y="3599498"/>
            <a:ext cx="1283970" cy="1368425"/>
          </a:xfrm>
          <a:custGeom>
            <a:avLst/>
            <a:gdLst>
              <a:gd name="connsiteX0" fmla="*/ 1397 w 2022"/>
              <a:gd name="connsiteY0" fmla="*/ 0 h 2155"/>
              <a:gd name="connsiteX1" fmla="*/ 2022 w 2022"/>
              <a:gd name="connsiteY1" fmla="*/ 1460 h 2155"/>
              <a:gd name="connsiteX2" fmla="*/ 600 w 2022"/>
              <a:gd name="connsiteY2" fmla="*/ 2155 h 2155"/>
              <a:gd name="connsiteX3" fmla="*/ 0 w 2022"/>
              <a:gd name="connsiteY3" fmla="*/ 648 h 2155"/>
              <a:gd name="connsiteX4" fmla="*/ 1397 w 2022"/>
              <a:gd name="connsiteY4" fmla="*/ 0 h 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2022" h="2155">
                <a:moveTo>
                  <a:pt x="1397" y="0"/>
                </a:moveTo>
                <a:lnTo>
                  <a:pt x="2022" y="1460"/>
                </a:lnTo>
                <a:lnTo>
                  <a:pt x="600" y="2155"/>
                </a:lnTo>
                <a:lnTo>
                  <a:pt x="0" y="648"/>
                </a:lnTo>
                <a:lnTo>
                  <a:pt x="1397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80" name="Freeform 15"/>
          <p:cNvSpPr/>
          <p:nvPr>
            <p:custDataLst>
              <p:tags r:id="rId11"/>
            </p:custDataLst>
          </p:nvPr>
        </p:nvSpPr>
        <p:spPr bwMode="auto">
          <a:xfrm>
            <a:off x="5650230" y="3948748"/>
            <a:ext cx="833755" cy="1019175"/>
          </a:xfrm>
          <a:custGeom>
            <a:avLst/>
            <a:gdLst>
              <a:gd name="T0" fmla="*/ 525 w 525"/>
              <a:gd name="T1" fmla="*/ 642 h 642"/>
              <a:gd name="T2" fmla="*/ 240 w 525"/>
              <a:gd name="T3" fmla="*/ 603 h 642"/>
              <a:gd name="T4" fmla="*/ 0 w 525"/>
              <a:gd name="T5" fmla="*/ 0 h 642"/>
              <a:gd name="T6" fmla="*/ 285 w 525"/>
              <a:gd name="T7" fmla="*/ 39 h 642"/>
              <a:gd name="T8" fmla="*/ 525 w 525"/>
              <a:gd name="T9" fmla="*/ 642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5" h="642">
                <a:moveTo>
                  <a:pt x="525" y="642"/>
                </a:moveTo>
                <a:lnTo>
                  <a:pt x="240" y="603"/>
                </a:lnTo>
                <a:lnTo>
                  <a:pt x="0" y="0"/>
                </a:lnTo>
                <a:lnTo>
                  <a:pt x="285" y="39"/>
                </a:lnTo>
                <a:lnTo>
                  <a:pt x="525" y="64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16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81" name="Freeform 16"/>
          <p:cNvSpPr/>
          <p:nvPr>
            <p:custDataLst>
              <p:tags r:id="rId12"/>
            </p:custDataLst>
          </p:nvPr>
        </p:nvSpPr>
        <p:spPr bwMode="auto">
          <a:xfrm>
            <a:off x="5650230" y="3525838"/>
            <a:ext cx="1336675" cy="487680"/>
          </a:xfrm>
          <a:custGeom>
            <a:avLst/>
            <a:gdLst>
              <a:gd name="connsiteX0" fmla="*/ 713 w 2105"/>
              <a:gd name="connsiteY0" fmla="*/ 768 h 768"/>
              <a:gd name="connsiteX1" fmla="*/ 0 w 2105"/>
              <a:gd name="connsiteY1" fmla="*/ 671 h 768"/>
              <a:gd name="connsiteX2" fmla="*/ 1431 w 2105"/>
              <a:gd name="connsiteY2" fmla="*/ 0 h 768"/>
              <a:gd name="connsiteX3" fmla="*/ 2105 w 2105"/>
              <a:gd name="connsiteY3" fmla="*/ 119 h 768"/>
              <a:gd name="connsiteX4" fmla="*/ 713 w 2105"/>
              <a:gd name="connsiteY4" fmla="*/ 768 h 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2105" h="768">
                <a:moveTo>
                  <a:pt x="713" y="768"/>
                </a:moveTo>
                <a:lnTo>
                  <a:pt x="0" y="671"/>
                </a:lnTo>
                <a:lnTo>
                  <a:pt x="1431" y="0"/>
                </a:lnTo>
                <a:lnTo>
                  <a:pt x="2105" y="119"/>
                </a:lnTo>
                <a:lnTo>
                  <a:pt x="713" y="76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lumOff val="10000"/>
                  <a:alpha val="100000"/>
                </a:schemeClr>
              </a:gs>
              <a:gs pos="100000">
                <a:schemeClr val="accent1">
                  <a:lumMod val="90000"/>
                  <a:lumOff val="10000"/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id-ID" sz="135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+mn-ea"/>
            </a:endParaRPr>
          </a:p>
        </p:txBody>
      </p:sp>
      <p:cxnSp>
        <p:nvCxnSpPr>
          <p:cNvPr id="89" name="Straight Connector 28"/>
          <p:cNvCxnSpPr/>
          <p:nvPr>
            <p:custDataLst>
              <p:tags r:id="rId13"/>
            </p:custDataLst>
          </p:nvPr>
        </p:nvCxnSpPr>
        <p:spPr>
          <a:xfrm flipH="1">
            <a:off x="4135120" y="4312603"/>
            <a:ext cx="1525905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29"/>
          <p:cNvCxnSpPr/>
          <p:nvPr>
            <p:custDataLst>
              <p:tags r:id="rId14"/>
            </p:custDataLst>
          </p:nvPr>
        </p:nvCxnSpPr>
        <p:spPr>
          <a:xfrm flipH="1">
            <a:off x="4135120" y="2117408"/>
            <a:ext cx="1283335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30"/>
          <p:cNvCxnSpPr/>
          <p:nvPr>
            <p:custDataLst>
              <p:tags r:id="rId15"/>
            </p:custDataLst>
          </p:nvPr>
        </p:nvCxnSpPr>
        <p:spPr>
          <a:xfrm>
            <a:off x="6898640" y="5399723"/>
            <a:ext cx="1080135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30"/>
          <p:cNvCxnSpPr/>
          <p:nvPr>
            <p:custDataLst>
              <p:tags r:id="rId16"/>
            </p:custDataLst>
          </p:nvPr>
        </p:nvCxnSpPr>
        <p:spPr>
          <a:xfrm>
            <a:off x="6381750" y="3207703"/>
            <a:ext cx="1593850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>
            <p:custDataLst>
              <p:tags r:id="rId17"/>
            </p:custDataLst>
          </p:nvPr>
        </p:nvSpPr>
        <p:spPr>
          <a:xfrm>
            <a:off x="655320" y="1538923"/>
            <a:ext cx="3199130" cy="1060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助推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“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健康中国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”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战略：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中文正文" charset="0"/>
              <a:sym typeface="+mn-ea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与国家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“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全民健康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”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方针同频，普及科学健康知识，提升国民健康素养，从治疗转向预防。</a:t>
            </a:r>
          </a:p>
        </p:txBody>
      </p:sp>
      <p:sp>
        <p:nvSpPr>
          <p:cNvPr id="14" name="矩形 13"/>
          <p:cNvSpPr/>
          <p:nvPr>
            <p:custDataLst>
              <p:tags r:id="rId18"/>
            </p:custDataLst>
          </p:nvPr>
        </p:nvSpPr>
        <p:spPr>
          <a:xfrm>
            <a:off x="655320" y="3734118"/>
            <a:ext cx="3199130" cy="1060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构建科学健康的行业生态：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以专业、科学的内容对抗网络上的健康伪科学和谣言，树立行业信息标准，净化网络环境。</a:t>
            </a:r>
          </a:p>
        </p:txBody>
      </p:sp>
      <p:sp>
        <p:nvSpPr>
          <p:cNvPr id="4" name="矩形 3"/>
          <p:cNvSpPr/>
          <p:nvPr>
            <p:custDataLst>
              <p:tags r:id="rId19"/>
            </p:custDataLst>
          </p:nvPr>
        </p:nvSpPr>
        <p:spPr>
          <a:xfrm>
            <a:off x="8256270" y="2635568"/>
            <a:ext cx="3199130" cy="1060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缓解公共医疗系统压力：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通过帮助用户科学管理体重，从源头上降低由肥胖引发的（如糖尿病、心血管疾病）发病率，节约社会医疗资源。</a:t>
            </a:r>
          </a:p>
        </p:txBody>
      </p:sp>
      <p:sp>
        <p:nvSpPr>
          <p:cNvPr id="13" name="矩形 12"/>
          <p:cNvSpPr/>
          <p:nvPr>
            <p:custDataLst>
              <p:tags r:id="rId20"/>
            </p:custDataLst>
          </p:nvPr>
        </p:nvSpPr>
        <p:spPr>
          <a:xfrm>
            <a:off x="8256270" y="4830763"/>
            <a:ext cx="3199130" cy="1060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0"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提升国民生活幸福感：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中文正文" charset="0"/>
                <a:sym typeface="+mn-ea"/>
              </a:rPr>
              <a:t>帮助用户获得健康的体魄与自信，缓解因身材焦虑带来的心理压力，提升个人幸福感与生产力。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1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22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应用价值</a:t>
              </a:r>
            </a:p>
          </p:txBody>
        </p:sp>
      </p:grpSp>
      <p:sp>
        <p:nvSpPr>
          <p:cNvPr id="37" name="TextBox 23"/>
          <p:cNvSpPr txBox="1"/>
          <p:nvPr/>
        </p:nvSpPr>
        <p:spPr>
          <a:xfrm>
            <a:off x="4174490" y="346075"/>
            <a:ext cx="4734560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可持续的商业模式与价值变现</a:t>
            </a:r>
          </a:p>
        </p:txBody>
      </p:sp>
      <p:sp useBgFill="1">
        <p:nvSpPr>
          <p:cNvPr id="45" name="单圆角矩形 5"/>
          <p:cNvSpPr/>
          <p:nvPr>
            <p:custDataLst>
              <p:tags r:id="rId1"/>
            </p:custDataLst>
          </p:nvPr>
        </p:nvSpPr>
        <p:spPr>
          <a:xfrm>
            <a:off x="731203" y="1165543"/>
            <a:ext cx="10810875" cy="1415415"/>
          </a:xfrm>
          <a:prstGeom prst="round1Rect">
            <a:avLst>
              <a:gd name="adj" fmla="val 0"/>
            </a:avLst>
          </a:prstGeom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 useBgFill="1">
        <p:nvSpPr>
          <p:cNvPr id="9" name="单圆角矩形 5"/>
          <p:cNvSpPr/>
          <p:nvPr>
            <p:custDataLst>
              <p:tags r:id="rId2"/>
            </p:custDataLst>
          </p:nvPr>
        </p:nvSpPr>
        <p:spPr>
          <a:xfrm>
            <a:off x="731203" y="1165543"/>
            <a:ext cx="10810875" cy="1415415"/>
          </a:xfrm>
          <a:prstGeom prst="round1Rect">
            <a:avLst>
              <a:gd name="adj" fmla="val 0"/>
            </a:avLst>
          </a:prstGeom>
          <a:solidFill>
            <a:schemeClr val="lt1">
              <a:lumMod val="100000"/>
              <a:alpha val="20000"/>
            </a:schemeClr>
          </a:solidFill>
          <a:ln>
            <a:solidFill>
              <a:schemeClr val="accent1">
                <a:lumMod val="60000"/>
                <a:lumOff val="40000"/>
                <a:alpha val="3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416368" y="1411288"/>
            <a:ext cx="9838690" cy="4356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核心商业模式：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416368" y="1902143"/>
            <a:ext cx="9838690" cy="4749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90%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功能免费吸引用户，剩余功能（如：专家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1V1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教学课）付费订阅。</a:t>
            </a:r>
          </a:p>
        </p:txBody>
      </p:sp>
      <p:sp>
        <p:nvSpPr>
          <p:cNvPr id="48" name="圆角矩形 19"/>
          <p:cNvSpPr/>
          <p:nvPr>
            <p:custDataLst>
              <p:tags r:id="rId5"/>
            </p:custDataLst>
          </p:nvPr>
        </p:nvSpPr>
        <p:spPr>
          <a:xfrm rot="5400000">
            <a:off x="733743" y="1465263"/>
            <a:ext cx="434340" cy="43878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70000"/>
                  <a:lumOff val="30000"/>
                  <a:alpha val="100000"/>
                </a:schemeClr>
              </a:gs>
            </a:gsLst>
            <a:lin ang="13200000" scaled="0"/>
            <a:tileRect/>
          </a:gradFill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燕尾形 20"/>
          <p:cNvSpPr/>
          <p:nvPr>
            <p:custDataLst>
              <p:tags r:id="rId6"/>
            </p:custDataLst>
          </p:nvPr>
        </p:nvSpPr>
        <p:spPr>
          <a:xfrm>
            <a:off x="893763" y="1600518"/>
            <a:ext cx="113665" cy="168910"/>
          </a:xfrm>
          <a:prstGeom prst="chevron">
            <a:avLst>
              <a:gd name="adj" fmla="val 6401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10" name="单圆角矩形 5"/>
          <p:cNvSpPr/>
          <p:nvPr>
            <p:custDataLst>
              <p:tags r:id="rId7"/>
            </p:custDataLst>
          </p:nvPr>
        </p:nvSpPr>
        <p:spPr>
          <a:xfrm>
            <a:off x="731203" y="2805113"/>
            <a:ext cx="10810875" cy="1452245"/>
          </a:xfrm>
          <a:prstGeom prst="round1Rect">
            <a:avLst>
              <a:gd name="adj" fmla="val 0"/>
            </a:avLst>
          </a:prstGeom>
          <a:ln>
            <a:noFill/>
          </a:ln>
          <a:effectLst>
            <a:outerShdw blurRad="203200" dist="76200" dir="8100000" algn="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 useBgFill="1">
        <p:nvSpPr>
          <p:cNvPr id="11" name="单圆角矩形 5"/>
          <p:cNvSpPr/>
          <p:nvPr>
            <p:custDataLst>
              <p:tags r:id="rId8"/>
            </p:custDataLst>
          </p:nvPr>
        </p:nvSpPr>
        <p:spPr>
          <a:xfrm>
            <a:off x="731520" y="2815590"/>
            <a:ext cx="10810875" cy="1673860"/>
          </a:xfrm>
          <a:prstGeom prst="round1Rect">
            <a:avLst>
              <a:gd name="adj" fmla="val 0"/>
            </a:avLst>
          </a:prstGeom>
          <a:solidFill>
            <a:schemeClr val="lt1">
              <a:lumMod val="100000"/>
              <a:alpha val="20000"/>
            </a:schemeClr>
          </a:solidFill>
          <a:ln>
            <a:solidFill>
              <a:schemeClr val="accent2">
                <a:lumMod val="60000"/>
                <a:lumOff val="40000"/>
                <a:alpha val="3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1415098" y="2820988"/>
            <a:ext cx="9838690" cy="4356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</a:rPr>
              <a:t>多元化收入来源：</a:t>
            </a: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1416685" y="3282950"/>
            <a:ext cx="10125710" cy="4749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精准广告与品牌合作：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与健康食品、健身器械、运动服饰等品牌进行内容合作或信息流广告。</a:t>
            </a:r>
          </a:p>
          <a:p>
            <a:pPr indent="0" fontAlgn="auto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电商导流与佣金：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在食谱页面直接关联健康食材购买链接，在运动页面推荐健身器材，赚取销售佣金。企业健康服务：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将平台服务打包成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企业员工健康管理计划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，向公司收费。</a:t>
            </a:r>
          </a:p>
        </p:txBody>
      </p:sp>
      <p:sp>
        <p:nvSpPr>
          <p:cNvPr id="83" name="圆角矩形 19"/>
          <p:cNvSpPr/>
          <p:nvPr>
            <p:custDataLst>
              <p:tags r:id="rId11"/>
            </p:custDataLst>
          </p:nvPr>
        </p:nvSpPr>
        <p:spPr>
          <a:xfrm rot="5400000">
            <a:off x="733743" y="3104833"/>
            <a:ext cx="434340" cy="43878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>
                  <a:alpha val="100000"/>
                </a:schemeClr>
              </a:gs>
              <a:gs pos="0">
                <a:schemeClr val="accent2">
                  <a:lumMod val="70000"/>
                  <a:lumOff val="30000"/>
                  <a:alpha val="100000"/>
                </a:schemeClr>
              </a:gs>
            </a:gsLst>
            <a:lin ang="13200000" scaled="0"/>
            <a:tileRect/>
          </a:gradFill>
          <a:ln>
            <a:noFill/>
          </a:ln>
          <a:effectLst>
            <a:outerShdw blurRad="203200" dist="76200" dir="8100000" algn="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4" name="燕尾形 20"/>
          <p:cNvSpPr/>
          <p:nvPr>
            <p:custDataLst>
              <p:tags r:id="rId12"/>
            </p:custDataLst>
          </p:nvPr>
        </p:nvSpPr>
        <p:spPr>
          <a:xfrm>
            <a:off x="893763" y="3240088"/>
            <a:ext cx="113665" cy="168910"/>
          </a:xfrm>
          <a:prstGeom prst="chevron">
            <a:avLst>
              <a:gd name="adj" fmla="val 6401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 useBgFill="1">
        <p:nvSpPr>
          <p:cNvPr id="17" name="单圆角矩形 5"/>
          <p:cNvSpPr/>
          <p:nvPr>
            <p:custDataLst>
              <p:tags r:id="rId13"/>
            </p:custDataLst>
          </p:nvPr>
        </p:nvSpPr>
        <p:spPr>
          <a:xfrm>
            <a:off x="731203" y="4484053"/>
            <a:ext cx="10810875" cy="1417955"/>
          </a:xfrm>
          <a:prstGeom prst="round1Rect">
            <a:avLst>
              <a:gd name="adj" fmla="val 0"/>
            </a:avLst>
          </a:prstGeom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 useBgFill="1">
        <p:nvSpPr>
          <p:cNvPr id="23" name="单圆角矩形 5"/>
          <p:cNvSpPr/>
          <p:nvPr>
            <p:custDataLst>
              <p:tags r:id="rId14"/>
            </p:custDataLst>
          </p:nvPr>
        </p:nvSpPr>
        <p:spPr>
          <a:xfrm>
            <a:off x="731203" y="4485323"/>
            <a:ext cx="10810875" cy="1415415"/>
          </a:xfrm>
          <a:prstGeom prst="round1Rect">
            <a:avLst>
              <a:gd name="adj" fmla="val 0"/>
            </a:avLst>
          </a:prstGeom>
          <a:solidFill>
            <a:schemeClr val="lt1">
              <a:lumMod val="100000"/>
              <a:alpha val="20000"/>
            </a:schemeClr>
          </a:solidFill>
          <a:ln>
            <a:solidFill>
              <a:schemeClr val="accent1">
                <a:lumMod val="60000"/>
                <a:lumOff val="40000"/>
                <a:alpha val="3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5"/>
            </p:custDataLst>
          </p:nvPr>
        </p:nvSpPr>
        <p:spPr>
          <a:xfrm>
            <a:off x="1416368" y="4703128"/>
            <a:ext cx="9838690" cy="43561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商业价值：</a:t>
            </a:r>
          </a:p>
        </p:txBody>
      </p:sp>
      <p:sp>
        <p:nvSpPr>
          <p:cNvPr id="25" name="矩形 24"/>
          <p:cNvSpPr/>
          <p:nvPr>
            <p:custDataLst>
              <p:tags r:id="rId16"/>
            </p:custDataLst>
          </p:nvPr>
        </p:nvSpPr>
        <p:spPr>
          <a:xfrm>
            <a:off x="1416368" y="5193983"/>
            <a:ext cx="9838690" cy="4749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fontAlgn="auto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占据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健康数据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”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入口，拥有巨大的用户生命周期价值。</a:t>
            </a:r>
          </a:p>
          <a:p>
            <a:pPr indent="0" fontAlgn="auto">
              <a:lnSpc>
                <a:spcPct val="13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清晰的变现路径，构建健康的商业闭环。</a:t>
            </a:r>
          </a:p>
        </p:txBody>
      </p:sp>
      <p:sp>
        <p:nvSpPr>
          <p:cNvPr id="94" name="圆角矩形 19"/>
          <p:cNvSpPr/>
          <p:nvPr>
            <p:custDataLst>
              <p:tags r:id="rId17"/>
            </p:custDataLst>
          </p:nvPr>
        </p:nvSpPr>
        <p:spPr>
          <a:xfrm rot="5400000">
            <a:off x="733743" y="4680268"/>
            <a:ext cx="434340" cy="43878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70000"/>
                  <a:lumOff val="30000"/>
                  <a:alpha val="100000"/>
                </a:schemeClr>
              </a:gs>
            </a:gsLst>
            <a:lin ang="13200000" scaled="0"/>
            <a:tileRect/>
          </a:gradFill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5" name="燕尾形 20"/>
          <p:cNvSpPr/>
          <p:nvPr>
            <p:custDataLst>
              <p:tags r:id="rId18"/>
            </p:custDataLst>
          </p:nvPr>
        </p:nvSpPr>
        <p:spPr>
          <a:xfrm>
            <a:off x="893763" y="4815523"/>
            <a:ext cx="113665" cy="168910"/>
          </a:xfrm>
          <a:prstGeom prst="chevron">
            <a:avLst>
              <a:gd name="adj" fmla="val 6401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功能介绍</a:t>
              </a:r>
            </a:p>
          </p:txBody>
        </p:sp>
      </p:grpSp>
      <p:sp>
        <p:nvSpPr>
          <p:cNvPr id="37" name="TextBox 23"/>
          <p:cNvSpPr txBox="1"/>
          <p:nvPr/>
        </p:nvSpPr>
        <p:spPr>
          <a:xfrm>
            <a:off x="3768090" y="325755"/>
            <a:ext cx="5017770" cy="727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数据板块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- “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我的健康数据中心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1155" y="1155065"/>
            <a:ext cx="620966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目标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让用户全面、直观地了解自己的身体变化，用数据驱动决策。</a:t>
            </a:r>
          </a:p>
          <a:p>
            <a:r>
              <a:rPr lang="zh-CN" altLang="en-US" b="1"/>
              <a:t>核心功能</a:t>
            </a:r>
            <a:r>
              <a:rPr lang="zh-CN" altLang="en-US"/>
              <a:t>：身体数据记录与追踪</a:t>
            </a:r>
          </a:p>
          <a:p>
            <a:r>
              <a:rPr lang="zh-CN" altLang="en-US"/>
              <a:t>手动输入：</a:t>
            </a:r>
            <a:r>
              <a:rPr lang="en-US" altLang="zh-CN"/>
              <a:t> </a:t>
            </a:r>
            <a:r>
              <a:rPr lang="zh-CN" altLang="en-US"/>
              <a:t>体重、体脂率、围度（胸、腰、臀、臂等）。</a:t>
            </a:r>
          </a:p>
          <a:p>
            <a:r>
              <a:rPr lang="zh-CN" altLang="en-US" b="1"/>
              <a:t>可视化图表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生成体重、体围变化曲线图，支持按周、月、年查看。</a:t>
            </a:r>
          </a:p>
          <a:p>
            <a:r>
              <a:rPr lang="zh-CN" altLang="en-US" b="1"/>
              <a:t>目标设定与进度：</a:t>
            </a:r>
            <a:r>
              <a:rPr lang="en-US" altLang="zh-CN"/>
              <a:t> </a:t>
            </a:r>
            <a:r>
              <a:rPr lang="zh-CN" altLang="en-US"/>
              <a:t>用户可以设定减重目标（如：</a:t>
            </a:r>
            <a:r>
              <a:rPr lang="en-US" altLang="zh-CN"/>
              <a:t>3</a:t>
            </a:r>
            <a:r>
              <a:rPr lang="zh-CN" altLang="en-US"/>
              <a:t>个月减重</a:t>
            </a:r>
            <a:r>
              <a:rPr lang="en-US" altLang="zh-CN"/>
              <a:t>5</a:t>
            </a:r>
            <a:r>
              <a:rPr lang="zh-CN" altLang="en-US"/>
              <a:t>公斤）。系统自动计算每日</a:t>
            </a:r>
            <a:r>
              <a:rPr lang="en-US" altLang="zh-CN"/>
              <a:t>/</a:t>
            </a:r>
            <a:r>
              <a:rPr lang="zh-CN" altLang="en-US"/>
              <a:t>每周建议的卡路里赤字，并显示目标完成进度条。</a:t>
            </a:r>
          </a:p>
          <a:p>
            <a:r>
              <a:rPr lang="zh-CN" altLang="en-US" b="1"/>
              <a:t>饮食数据可视化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与</a:t>
            </a:r>
            <a:r>
              <a:rPr lang="en-US" altLang="zh-CN"/>
              <a:t>“</a:t>
            </a:r>
            <a:r>
              <a:rPr lang="zh-CN" altLang="en-US"/>
              <a:t>食谱</a:t>
            </a:r>
            <a:r>
              <a:rPr lang="en-US" altLang="zh-CN"/>
              <a:t>”</a:t>
            </a:r>
            <a:r>
              <a:rPr lang="zh-CN" altLang="en-US"/>
              <a:t>板块联动，展示每日</a:t>
            </a:r>
            <a:r>
              <a:rPr lang="en-US" altLang="zh-CN"/>
              <a:t>/</a:t>
            </a:r>
            <a:r>
              <a:rPr lang="zh-CN" altLang="en-US"/>
              <a:t>每周的宏观营养素（蛋白质、碳水、脂肪）摄入比例圆环图。</a:t>
            </a:r>
          </a:p>
          <a:p>
            <a:r>
              <a:rPr lang="zh-CN" altLang="en-US" b="1"/>
              <a:t>运动数据汇总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与</a:t>
            </a:r>
            <a:r>
              <a:rPr lang="en-US" altLang="zh-CN"/>
              <a:t>“</a:t>
            </a:r>
            <a:r>
              <a:rPr lang="zh-CN" altLang="en-US"/>
              <a:t>运动</a:t>
            </a:r>
            <a:r>
              <a:rPr lang="en-US" altLang="zh-CN"/>
              <a:t>”</a:t>
            </a:r>
            <a:r>
              <a:rPr lang="zh-CN" altLang="en-US"/>
              <a:t>板块联动，展示每周运动频率、消耗卡路里总和、不同运动类型的占比。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r="-249" b="51889"/>
          <a:stretch>
            <a:fillRect/>
          </a:stretch>
        </p:blipFill>
        <p:spPr>
          <a:xfrm>
            <a:off x="6842760" y="1612900"/>
            <a:ext cx="2296795" cy="3299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t="45926" r="-111"/>
          <a:stretch>
            <a:fillRect/>
          </a:stretch>
        </p:blipFill>
        <p:spPr>
          <a:xfrm>
            <a:off x="9512935" y="1497330"/>
            <a:ext cx="229362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功能介绍</a:t>
              </a:r>
            </a:p>
          </p:txBody>
        </p:sp>
      </p:grpSp>
      <p:sp>
        <p:nvSpPr>
          <p:cNvPr id="37" name="TextBox 23"/>
          <p:cNvSpPr txBox="1"/>
          <p:nvPr/>
        </p:nvSpPr>
        <p:spPr>
          <a:xfrm>
            <a:off x="3768090" y="325755"/>
            <a:ext cx="5017770" cy="727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食谱板块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- “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智能营养厨房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1155" y="1155065"/>
            <a:ext cx="620966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目标：</a:t>
            </a:r>
            <a:r>
              <a:rPr lang="en-US" altLang="zh-CN"/>
              <a:t> </a:t>
            </a:r>
            <a:r>
              <a:rPr lang="zh-CN" altLang="en-US"/>
              <a:t>提供科学、美味、易操作的减脂食谱，解决</a:t>
            </a:r>
            <a:r>
              <a:rPr lang="en-US" altLang="zh-CN"/>
              <a:t>“</a:t>
            </a:r>
            <a:r>
              <a:rPr lang="zh-CN" altLang="en-US"/>
              <a:t>吃什么</a:t>
            </a:r>
            <a:r>
              <a:rPr lang="en-US" altLang="zh-CN"/>
              <a:t>”</a:t>
            </a:r>
            <a:r>
              <a:rPr lang="zh-CN" altLang="en-US"/>
              <a:t>的难题。</a:t>
            </a:r>
          </a:p>
          <a:p>
            <a:r>
              <a:rPr lang="zh-CN" altLang="en-US"/>
              <a:t>核心功能：智能推荐：</a:t>
            </a:r>
          </a:p>
          <a:p>
            <a:r>
              <a:rPr lang="zh-CN" altLang="en-US" b="1"/>
              <a:t>基于目标：</a:t>
            </a:r>
            <a:r>
              <a:rPr lang="en-US" altLang="zh-CN"/>
              <a:t> </a:t>
            </a:r>
            <a:r>
              <a:rPr lang="zh-CN" altLang="en-US"/>
              <a:t>根据用户的数据（减脂、增肌、维持）和每日卡路里预算，推荐一日三餐和加餐。</a:t>
            </a:r>
          </a:p>
          <a:p>
            <a:r>
              <a:rPr lang="zh-CN" altLang="en-US" b="1"/>
              <a:t>基于偏好：</a:t>
            </a:r>
            <a:r>
              <a:rPr lang="en-US" altLang="zh-CN"/>
              <a:t> </a:t>
            </a:r>
            <a:r>
              <a:rPr lang="zh-CN" altLang="en-US"/>
              <a:t>用户可设置饮食禁忌（如：素食、无麸质、不吃香菜）、口味偏好。</a:t>
            </a:r>
          </a:p>
          <a:p>
            <a:r>
              <a:rPr lang="zh-CN" altLang="en-US"/>
              <a:t>丰富的食谱库：</a:t>
            </a:r>
          </a:p>
          <a:p>
            <a:r>
              <a:rPr lang="zh-CN" altLang="en-US" b="1"/>
              <a:t>分类检索：</a:t>
            </a:r>
            <a:r>
              <a:rPr lang="en-US" altLang="zh-CN"/>
              <a:t> </a:t>
            </a:r>
            <a:r>
              <a:rPr lang="zh-CN" altLang="en-US"/>
              <a:t>按早餐、午餐、晚餐、加餐、快手菜、食材（如：鸡胸肉、西兰花）等分类。</a:t>
            </a:r>
          </a:p>
          <a:p>
            <a:r>
              <a:rPr lang="zh-CN" altLang="en-US" b="1"/>
              <a:t>详细食谱页：</a:t>
            </a:r>
            <a:r>
              <a:rPr lang="en-US" altLang="zh-CN"/>
              <a:t> </a:t>
            </a:r>
            <a:r>
              <a:rPr lang="zh-CN" altLang="en-US"/>
              <a:t>包含精美的图片、精确的食材清单、详细的步骤、烹饪技巧、营养成分表（卡路里、蛋白质、碳水、脂肪）。</a:t>
            </a:r>
          </a:p>
          <a:p>
            <a:r>
              <a:rPr lang="zh-CN" altLang="en-US" b="1"/>
              <a:t>饮食记录与分析：</a:t>
            </a:r>
            <a:endParaRPr lang="zh-CN" altLang="en-US"/>
          </a:p>
          <a:p>
            <a:r>
              <a:rPr lang="zh-CN" altLang="en-US" b="1"/>
              <a:t>一键记录：</a:t>
            </a:r>
            <a:r>
              <a:rPr lang="en-US" altLang="zh-CN"/>
              <a:t> </a:t>
            </a:r>
            <a:r>
              <a:rPr lang="zh-CN" altLang="en-US"/>
              <a:t>用户吃完后，可以快速从食谱库中点选记录，系统自动计算并同步到</a:t>
            </a:r>
            <a:r>
              <a:rPr lang="en-US" altLang="zh-CN"/>
              <a:t>“</a:t>
            </a:r>
            <a:r>
              <a:rPr lang="zh-CN" altLang="en-US"/>
              <a:t>数据</a:t>
            </a:r>
            <a:r>
              <a:rPr lang="en-US" altLang="zh-CN"/>
              <a:t>”</a:t>
            </a:r>
            <a:r>
              <a:rPr lang="zh-CN" altLang="en-US"/>
              <a:t>板块。</a:t>
            </a:r>
          </a:p>
          <a:p>
            <a:r>
              <a:rPr lang="zh-CN" altLang="en-US" b="1"/>
              <a:t>拍照识别（进阶功能）：</a:t>
            </a:r>
            <a:r>
              <a:rPr lang="en-US" altLang="zh-CN"/>
              <a:t> </a:t>
            </a:r>
            <a:r>
              <a:rPr lang="zh-CN" altLang="en-US"/>
              <a:t>允许用户上传食物照片，</a:t>
            </a:r>
            <a:r>
              <a:rPr lang="en-US" altLang="zh-CN"/>
              <a:t>AI</a:t>
            </a:r>
            <a:r>
              <a:rPr lang="zh-CN" altLang="en-US"/>
              <a:t>尝试识别食物并估算热量（精度可作为参考）。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835" y="842010"/>
            <a:ext cx="5516880" cy="4954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825" y="5713095"/>
            <a:ext cx="5098415" cy="1061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功能介绍</a:t>
              </a:r>
            </a:p>
          </p:txBody>
        </p:sp>
      </p:grpSp>
      <p:sp>
        <p:nvSpPr>
          <p:cNvPr id="37" name="TextBox 23"/>
          <p:cNvSpPr txBox="1"/>
          <p:nvPr/>
        </p:nvSpPr>
        <p:spPr>
          <a:xfrm>
            <a:off x="3768090" y="325755"/>
            <a:ext cx="5017770" cy="727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运动板块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- “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个性化健身教练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1155" y="1155065"/>
            <a:ext cx="620966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目标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提供适合不同阶段、不同场地、不同目标的运动方案。</a:t>
            </a:r>
          </a:p>
          <a:p>
            <a:r>
              <a:rPr lang="zh-CN" altLang="en-US"/>
              <a:t>核心功能：运动教学视频库：</a:t>
            </a:r>
          </a:p>
          <a:p>
            <a:r>
              <a:rPr lang="zh-CN" altLang="en-US" b="1"/>
              <a:t>分类清晰：</a:t>
            </a:r>
            <a:r>
              <a:rPr lang="en-US" altLang="zh-CN"/>
              <a:t> </a:t>
            </a:r>
            <a:r>
              <a:rPr lang="zh-CN" altLang="en-US"/>
              <a:t>按部位（全身、核心、臀腿）、类型（</a:t>
            </a:r>
            <a:r>
              <a:rPr lang="en-US" altLang="zh-CN"/>
              <a:t>HIIT</a:t>
            </a:r>
            <a:r>
              <a:rPr lang="zh-CN" altLang="en-US"/>
              <a:t>、瑜伽、力量训练、有氧操）、难度（新手、中级、进阶）、器械（居家无器械、哑铃、弹力带）分类。</a:t>
            </a:r>
          </a:p>
          <a:p>
            <a:r>
              <a:rPr lang="zh-CN" altLang="en-US" b="1"/>
              <a:t>专业内容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视频应包括热身、正式训练、拉伸，并有清晰的动作讲解和注意事项。</a:t>
            </a:r>
          </a:p>
          <a:p>
            <a:r>
              <a:rPr lang="zh-CN" altLang="en-US"/>
              <a:t>个性化运动计划：</a:t>
            </a:r>
          </a:p>
          <a:p>
            <a:r>
              <a:rPr lang="zh-CN" altLang="en-US" b="1"/>
              <a:t>定制化：</a:t>
            </a:r>
            <a:r>
              <a:rPr lang="en-US" altLang="zh-CN"/>
              <a:t> </a:t>
            </a:r>
            <a:r>
              <a:rPr lang="zh-CN" altLang="en-US"/>
              <a:t>用户填写自己的运动基础、可用时间、可用器械、目标后，系统生成一周的运动计划表（如：周一核心训练，周二有氧操</a:t>
            </a:r>
            <a:r>
              <a:rPr lang="en-US" altLang="zh-CN"/>
              <a:t>...</a:t>
            </a:r>
            <a:r>
              <a:rPr lang="zh-CN" altLang="en-US"/>
              <a:t>）。</a:t>
            </a:r>
          </a:p>
          <a:p>
            <a:r>
              <a:rPr lang="zh-CN" altLang="en-US" b="1"/>
              <a:t>跟练模式：</a:t>
            </a:r>
            <a:r>
              <a:rPr lang="en-US" altLang="zh-CN"/>
              <a:t> </a:t>
            </a:r>
            <a:r>
              <a:rPr lang="zh-CN" altLang="en-US"/>
              <a:t>提供计时、计数、休息提醒等功能，让用户能无缝跟随视频练习。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820" y="862330"/>
            <a:ext cx="5539740" cy="51168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功能介绍</a:t>
              </a:r>
            </a:p>
          </p:txBody>
        </p:sp>
      </p:grpSp>
      <p:sp>
        <p:nvSpPr>
          <p:cNvPr id="37" name="TextBox 23"/>
          <p:cNvSpPr txBox="1"/>
          <p:nvPr/>
        </p:nvSpPr>
        <p:spPr>
          <a:xfrm>
            <a:off x="3768090" y="325755"/>
            <a:ext cx="5017770" cy="727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健康资讯板块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 - “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健康快讯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1155" y="1155065"/>
            <a:ext cx="62096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目标：</a:t>
            </a:r>
            <a:r>
              <a:rPr lang="en-US" altLang="zh-CN"/>
              <a:t> </a:t>
            </a:r>
            <a:r>
              <a:rPr lang="zh-CN" altLang="en-US"/>
              <a:t>推送权威、科学、及时的的健康资讯，避免用户被伪科学误导。</a:t>
            </a:r>
          </a:p>
          <a:p>
            <a:r>
              <a:rPr lang="zh-CN" altLang="en-US"/>
              <a:t>核心功能：</a:t>
            </a:r>
            <a:r>
              <a:rPr lang="en-US" altLang="zh-CN"/>
              <a:t> </a:t>
            </a:r>
            <a:r>
              <a:rPr lang="zh-CN" altLang="en-US"/>
              <a:t>不简单爬取新闻，而是与营养师、健身教练合作，或从权威健康媒体（如：</a:t>
            </a:r>
            <a:r>
              <a:rPr lang="en-US" altLang="zh-CN"/>
              <a:t>WebMD</a:t>
            </a:r>
            <a:r>
              <a:rPr lang="zh-CN" altLang="en-US"/>
              <a:t>、丁香医生）</a:t>
            </a:r>
            <a:r>
              <a:rPr lang="zh-CN" altLang="en-US" b="1"/>
              <a:t>获取授权内容。</a:t>
            </a:r>
          </a:p>
          <a:p>
            <a:r>
              <a:rPr lang="zh-CN" altLang="en-US" b="1"/>
              <a:t>个性化推送：</a:t>
            </a:r>
            <a:r>
              <a:rPr lang="en-US" altLang="zh-CN"/>
              <a:t> </a:t>
            </a:r>
            <a:r>
              <a:rPr lang="zh-CN" altLang="en-US"/>
              <a:t>根据用户画像推送相关内容。</a:t>
            </a:r>
            <a:r>
              <a:rPr lang="zh-CN" altLang="en-US" b="1"/>
              <a:t>辟谣专区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定期发布针对流行健康谣言的辟谣文章。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20" y="842010"/>
            <a:ext cx="4899025" cy="58680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307001" y="192456"/>
            <a:ext cx="8482313" cy="464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520" b="1" dirty="0">
              <a:solidFill>
                <a:srgbClr val="2663A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20" name="组合 19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1" name="图片 20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9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3" name="直接连接符 22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4" name="图片 23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10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>
            <a:off x="4290060" y="1029335"/>
            <a:ext cx="3611880" cy="1235710"/>
            <a:chOff x="605" y="2489"/>
            <a:chExt cx="5688" cy="1946"/>
          </a:xfrm>
        </p:grpSpPr>
        <p:sp>
          <p:nvSpPr>
            <p:cNvPr id="25" name="矩形 24"/>
            <p:cNvSpPr/>
            <p:nvPr/>
          </p:nvSpPr>
          <p:spPr>
            <a:xfrm>
              <a:off x="605" y="3594"/>
              <a:ext cx="5688" cy="8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3200" b="1" dirty="0">
                  <a:solidFill>
                    <a:schemeClr val="tx1"/>
                  </a:solidFill>
                  <a:latin typeface="Source Han Sans SC Heavy" panose="020B0300000000000000" pitchFamily="34" charset="-128"/>
                  <a:ea typeface="Source Han Sans SC Heavy" panose="020B0300000000000000" pitchFamily="34" charset="-128"/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05" y="2489"/>
              <a:ext cx="5688" cy="110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0078FF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目 录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63295" y="4486910"/>
            <a:ext cx="10323195" cy="555625"/>
            <a:chOff x="1517" y="7066"/>
            <a:chExt cx="16257" cy="875"/>
          </a:xfrm>
        </p:grpSpPr>
        <p:grpSp>
          <p:nvGrpSpPr>
            <p:cNvPr id="57" name="组合 56"/>
            <p:cNvGrpSpPr/>
            <p:nvPr/>
          </p:nvGrpSpPr>
          <p:grpSpPr>
            <a:xfrm>
              <a:off x="7691" y="7119"/>
              <a:ext cx="4808" cy="822"/>
              <a:chOff x="9733" y="5908"/>
              <a:chExt cx="4808" cy="822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0739" y="5908"/>
                <a:ext cx="380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Kiro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协作方案</a:t>
                </a: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9733" y="5910"/>
                <a:ext cx="959" cy="817"/>
                <a:chOff x="5144929" y="1400539"/>
                <a:chExt cx="608788" cy="519427"/>
              </a:xfrm>
            </p:grpSpPr>
            <p:sp>
              <p:nvSpPr>
                <p:cNvPr id="39" name="圆角矩形 38"/>
                <p:cNvSpPr/>
                <p:nvPr/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Source Han Sans SC" panose="020B0300000000000000" pitchFamily="34" charset="-128"/>
                    <a:ea typeface="Source Han Sans SC" panose="020B0300000000000000" pitchFamily="34" charset="-128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5144929" y="1429785"/>
                  <a:ext cx="608788" cy="460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Source Han Sans SC Heavy" panose="020B0300000000000000" pitchFamily="34" charset="-128"/>
                      <a:ea typeface="Source Han Sans SC Heavy" panose="020B0300000000000000" pitchFamily="34" charset="-128"/>
                    </a:rPr>
                    <a:t>05</a:t>
                  </a: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1517" y="7114"/>
              <a:ext cx="4808" cy="822"/>
              <a:chOff x="9733" y="4486"/>
              <a:chExt cx="4808" cy="822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0739" y="4486"/>
                <a:ext cx="380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技术实现方案</a:t>
                </a: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9733" y="4488"/>
                <a:ext cx="959" cy="818"/>
                <a:chOff x="5144929" y="1400539"/>
                <a:chExt cx="608788" cy="519427"/>
              </a:xfrm>
            </p:grpSpPr>
            <p:sp>
              <p:nvSpPr>
                <p:cNvPr id="43" name="圆角矩形 42"/>
                <p:cNvSpPr/>
                <p:nvPr/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Source Han Sans SC" panose="020B0300000000000000" pitchFamily="34" charset="-128"/>
                    <a:ea typeface="Source Han Sans SC" panose="020B0300000000000000" pitchFamily="34" charset="-128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5144929" y="1430065"/>
                  <a:ext cx="60878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Source Han Sans SC Heavy" panose="020B0300000000000000" pitchFamily="34" charset="-128"/>
                      <a:ea typeface="Source Han Sans SC Heavy" panose="020B0300000000000000" pitchFamily="34" charset="-128"/>
                    </a:rPr>
                    <a:t>04</a:t>
                  </a:r>
                </a:p>
              </p:txBody>
            </p:sp>
          </p:grpSp>
        </p:grpSp>
        <p:grpSp>
          <p:nvGrpSpPr>
            <p:cNvPr id="58" name="组合 57"/>
            <p:cNvGrpSpPr/>
            <p:nvPr/>
          </p:nvGrpSpPr>
          <p:grpSpPr>
            <a:xfrm>
              <a:off x="14072" y="7066"/>
              <a:ext cx="3703" cy="822"/>
              <a:chOff x="9733" y="7279"/>
              <a:chExt cx="3703" cy="822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9733" y="7281"/>
                <a:ext cx="959" cy="818"/>
                <a:chOff x="5144929" y="1400539"/>
                <a:chExt cx="608788" cy="519427"/>
              </a:xfrm>
            </p:grpSpPr>
            <p:sp>
              <p:nvSpPr>
                <p:cNvPr id="41" name="圆角矩形 40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Source Han Sans SC" panose="020B0300000000000000" pitchFamily="34" charset="-128"/>
                    <a:ea typeface="Source Han Sans SC" panose="020B0300000000000000" pitchFamily="34" charset="-128"/>
                  </a:endParaRPr>
                </a:p>
              </p:txBody>
            </p:sp>
            <p:sp>
              <p:nvSpPr>
                <p:cNvPr id="45" name="文本框 44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5144929" y="1430065"/>
                  <a:ext cx="60878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Source Han Sans SC Heavy" panose="020B0300000000000000" pitchFamily="34" charset="-128"/>
                      <a:ea typeface="Source Han Sans SC Heavy" panose="020B0300000000000000" pitchFamily="34" charset="-128"/>
                    </a:rPr>
                    <a:t>06</a:t>
                  </a:r>
                </a:p>
              </p:txBody>
            </p:sp>
          </p:grpSp>
          <p:sp>
            <p:nvSpPr>
              <p:cNvPr id="49" name="文本框 48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0739" y="7279"/>
                <a:ext cx="269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阿里巴巴普惠体 B" panose="00020600040101010101" pitchFamily="18" charset="-122"/>
                  </a:rPr>
                  <a:t>团队介绍</a:t>
                </a: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955160" y="2875915"/>
            <a:ext cx="10322440" cy="553085"/>
            <a:chOff x="1517" y="3664"/>
            <a:chExt cx="16256" cy="871"/>
          </a:xfrm>
        </p:grpSpPr>
        <p:grpSp>
          <p:nvGrpSpPr>
            <p:cNvPr id="52" name="组合 51"/>
            <p:cNvGrpSpPr/>
            <p:nvPr/>
          </p:nvGrpSpPr>
          <p:grpSpPr>
            <a:xfrm>
              <a:off x="1517" y="3713"/>
              <a:ext cx="3900" cy="822"/>
              <a:chOff x="5417" y="4550"/>
              <a:chExt cx="3900" cy="822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6423" y="4550"/>
                <a:ext cx="2894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阿里巴巴普惠体 B" panose="00020600040101010101" pitchFamily="18" charset="-122"/>
                  </a:rPr>
                  <a:t>项目背景</a:t>
                </a: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5417" y="4552"/>
                <a:ext cx="959" cy="818"/>
                <a:chOff x="5144929" y="1400539"/>
                <a:chExt cx="608788" cy="519427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Source Han Sans SC" panose="020B0300000000000000" pitchFamily="34" charset="-128"/>
                    <a:ea typeface="Source Han Sans SC" panose="020B0300000000000000" pitchFamily="34" charset="-128"/>
                  </a:endParaRPr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5144929" y="1429420"/>
                  <a:ext cx="6087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Source Han Sans SC Heavy" panose="020B0300000000000000" pitchFamily="34" charset="-128"/>
                      <a:ea typeface="Source Han Sans SC Heavy" panose="020B0300000000000000" pitchFamily="34" charset="-128"/>
                    </a:rPr>
                    <a:t>01</a:t>
                  </a:r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7691" y="3664"/>
              <a:ext cx="4107" cy="822"/>
              <a:chOff x="5417" y="5910"/>
              <a:chExt cx="4108" cy="822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423" y="5910"/>
                <a:ext cx="310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阿里巴巴普惠体 B" panose="00020600040101010101" pitchFamily="18" charset="-122"/>
                  </a:rPr>
                  <a:t>作品展示</a:t>
                </a: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5417" y="5913"/>
                <a:ext cx="959" cy="817"/>
                <a:chOff x="5144929" y="1400539"/>
                <a:chExt cx="608788" cy="519427"/>
              </a:xfrm>
            </p:grpSpPr>
            <p:sp>
              <p:nvSpPr>
                <p:cNvPr id="36" name="圆角矩形 35"/>
                <p:cNvSpPr/>
                <p:nvPr/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Source Han Sans SC" panose="020B0300000000000000" pitchFamily="34" charset="-128"/>
                    <a:ea typeface="Source Han Sans SC" panose="020B0300000000000000" pitchFamily="34" charset="-128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5144929" y="1429420"/>
                  <a:ext cx="60878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Source Han Sans SC Heavy" panose="020B0300000000000000" pitchFamily="34" charset="-128"/>
                      <a:ea typeface="Source Han Sans SC Heavy" panose="020B0300000000000000" pitchFamily="34" charset="-128"/>
                    </a:rPr>
                    <a:t>02</a:t>
                  </a:r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14072" y="3671"/>
              <a:ext cx="3701" cy="822"/>
              <a:chOff x="5417" y="7270"/>
              <a:chExt cx="3702" cy="822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5417" y="7273"/>
                <a:ext cx="959" cy="817"/>
                <a:chOff x="5144929" y="1400539"/>
                <a:chExt cx="608788" cy="519427"/>
              </a:xfrm>
            </p:grpSpPr>
            <p:sp>
              <p:nvSpPr>
                <p:cNvPr id="47" name="圆角矩形 46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5144929" y="1400539"/>
                  <a:ext cx="533401" cy="519427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solidFill>
                      <a:schemeClr val="tx1"/>
                    </a:solidFill>
                    <a:latin typeface="Source Han Sans SC" panose="020B0300000000000000" pitchFamily="34" charset="-128"/>
                    <a:ea typeface="Source Han Sans SC" panose="020B0300000000000000" pitchFamily="34" charset="-128"/>
                  </a:endParaRPr>
                </a:p>
              </p:txBody>
            </p:sp>
            <p:sp>
              <p:nvSpPr>
                <p:cNvPr id="48" name="文本框 47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5144929" y="1430065"/>
                  <a:ext cx="608788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b="1" spc="-150" dirty="0">
                      <a:solidFill>
                        <a:schemeClr val="tx1"/>
                      </a:solidFill>
                      <a:latin typeface="Source Han Sans SC Heavy" panose="020B0300000000000000" pitchFamily="34" charset="-128"/>
                      <a:ea typeface="Source Han Sans SC Heavy" panose="020B0300000000000000" pitchFamily="34" charset="-128"/>
                    </a:rPr>
                    <a:t>03</a:t>
                  </a:r>
                </a:p>
              </p:txBody>
            </p:sp>
          </p:grpSp>
          <p:sp>
            <p:nvSpPr>
              <p:cNvPr id="50" name="文本框 49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6423" y="7270"/>
                <a:ext cx="269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应用价值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9363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196273" y="2936875"/>
            <a:ext cx="5809615" cy="1088390"/>
            <a:chOff x="4625" y="4674"/>
            <a:chExt cx="9149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6774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400" b="1" dirty="0">
                  <a:solidFill>
                    <a:schemeClr val="tx1"/>
                  </a:solidFill>
                </a:rPr>
                <a:t>技术实现方案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04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4889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技术实现方案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29" y="800530"/>
            <a:ext cx="7163681" cy="54134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9363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196273" y="2936875"/>
            <a:ext cx="5521960" cy="1088390"/>
            <a:chOff x="4625" y="4674"/>
            <a:chExt cx="8696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6321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400" b="1" dirty="0">
                  <a:solidFill>
                    <a:schemeClr val="tx1"/>
                  </a:solidFill>
                </a:rPr>
                <a:t>Kiro</a:t>
              </a:r>
              <a:r>
                <a:rPr lang="zh-CN" altLang="en-US" sz="5400" b="1" dirty="0">
                  <a:solidFill>
                    <a:schemeClr val="tx1"/>
                  </a:solidFill>
                </a:rPr>
                <a:t>协作方案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05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en-US" altLang="zh-CN" sz="2800" b="1" dirty="0">
                  <a:latin typeface="微软雅黑" panose="020B0503020204020204" charset="-122"/>
                  <a:ea typeface="微软雅黑" panose="020B0503020204020204" charset="-122"/>
                </a:rPr>
                <a:t>Kiro</a:t>
              </a: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协作方案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981075"/>
            <a:ext cx="9339890" cy="46823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885" y="582930"/>
            <a:ext cx="2830830" cy="24009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885" y="2904490"/>
            <a:ext cx="2598420" cy="39535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9363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882708" y="2936875"/>
            <a:ext cx="4436745" cy="1088390"/>
            <a:chOff x="4625" y="4674"/>
            <a:chExt cx="6987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4612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400" b="1" dirty="0">
                  <a:solidFill>
                    <a:schemeClr val="tx1"/>
                  </a:solidFill>
                </a:rPr>
                <a:t>团队介绍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06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11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12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团队介绍</a:t>
              </a:r>
            </a:p>
          </p:txBody>
        </p:sp>
      </p:grpSp>
      <p:sp>
        <p:nvSpPr>
          <p:cNvPr id="7" name="Union_#color_$accent1_$accent2-804&amp;11218"/>
          <p:cNvSpPr/>
          <p:nvPr>
            <p:custDataLst>
              <p:tags r:id="rId1"/>
            </p:custDataLst>
          </p:nvPr>
        </p:nvSpPr>
        <p:spPr>
          <a:xfrm>
            <a:off x="1340485" y="2354580"/>
            <a:ext cx="4457700" cy="1075055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产品设计，文档写作</a:t>
            </a:r>
          </a:p>
        </p:txBody>
      </p:sp>
      <p:sp>
        <p:nvSpPr>
          <p:cNvPr id="8" name="“_#color-824&amp;2665"/>
          <p:cNvSpPr/>
          <p:nvPr>
            <p:custDataLst>
              <p:tags r:id="rId2"/>
            </p:custDataLst>
          </p:nvPr>
        </p:nvSpPr>
        <p:spPr>
          <a:xfrm>
            <a:off x="4892675" y="4064636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Union_#color_$accent1_$accent2-824&amp;2655"/>
          <p:cNvSpPr/>
          <p:nvPr>
            <p:custDataLst>
              <p:tags r:id="rId3"/>
            </p:custDataLst>
          </p:nvPr>
        </p:nvSpPr>
        <p:spPr>
          <a:xfrm>
            <a:off x="6508115" y="2354580"/>
            <a:ext cx="4457700" cy="1075055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产品设计，代码开发</a:t>
            </a:r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rcRect l="107" r="107"/>
          <a:stretch>
            <a:fillRect/>
          </a:stretch>
        </p:blipFill>
        <p:spPr>
          <a:xfrm>
            <a:off x="1708785" y="3812541"/>
            <a:ext cx="889000" cy="88900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2826385" y="3878581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原薪璐</a:t>
            </a:r>
          </a:p>
        </p:txBody>
      </p:sp>
      <p:sp>
        <p:nvSpPr>
          <p:cNvPr id="24" name="“_#color-824&amp;2668"/>
          <p:cNvSpPr/>
          <p:nvPr>
            <p:custDataLst>
              <p:tags r:id="rId6"/>
            </p:custDataLst>
          </p:nvPr>
        </p:nvSpPr>
        <p:spPr>
          <a:xfrm>
            <a:off x="10060940" y="4064636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7994015" y="3878581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李蒂澄</a:t>
            </a:r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6908800" y="3813176"/>
            <a:ext cx="888365" cy="888365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solidFill>
            <a:schemeClr val="accent2"/>
          </a:solidFill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24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25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未来规划</a:t>
              </a:r>
            </a:p>
          </p:txBody>
        </p:sp>
      </p:grpSp>
      <p:cxnSp>
        <p:nvCxnSpPr>
          <p:cNvPr id="45" name="直接连接符 44"/>
          <p:cNvCxnSpPr/>
          <p:nvPr>
            <p:custDataLst>
              <p:tags r:id="rId1"/>
            </p:custDataLst>
          </p:nvPr>
        </p:nvCxnSpPr>
        <p:spPr>
          <a:xfrm>
            <a:off x="10018927" y="2172100"/>
            <a:ext cx="498979" cy="0"/>
          </a:xfrm>
          <a:prstGeom prst="line">
            <a:avLst/>
          </a:prstGeom>
          <a:ln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>
            <p:custDataLst>
              <p:tags r:id="rId2"/>
            </p:custDataLst>
          </p:nvPr>
        </p:nvCxnSpPr>
        <p:spPr>
          <a:xfrm>
            <a:off x="8800165" y="3259215"/>
            <a:ext cx="993938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>
            <p:custDataLst>
              <p:tags r:id="rId3"/>
            </p:custDataLst>
          </p:nvPr>
        </p:nvCxnSpPr>
        <p:spPr>
          <a:xfrm>
            <a:off x="7563849" y="4587976"/>
            <a:ext cx="993938" cy="0"/>
          </a:xfrm>
          <a:prstGeom prst="line">
            <a:avLst/>
          </a:prstGeom>
          <a:ln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>
            <p:custDataLst>
              <p:tags r:id="rId4"/>
            </p:custDataLst>
          </p:nvPr>
        </p:nvCxnSpPr>
        <p:spPr>
          <a:xfrm>
            <a:off x="6303544" y="5673922"/>
            <a:ext cx="993938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>
            <p:custDataLst>
              <p:tags r:id="rId5"/>
            </p:custDataLst>
          </p:nvPr>
        </p:nvSpPr>
        <p:spPr>
          <a:xfrm>
            <a:off x="5201216" y="4601725"/>
            <a:ext cx="2290383" cy="13268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优化数据可视化仪表盘，让用户获得清晰的正向反馈。</a:t>
            </a:r>
          </a:p>
        </p:txBody>
      </p:sp>
      <p:sp>
        <p:nvSpPr>
          <p:cNvPr id="40" name="文本框 39"/>
          <p:cNvSpPr txBox="1"/>
          <p:nvPr>
            <p:custDataLst>
              <p:tags r:id="rId6"/>
            </p:custDataLst>
          </p:nvPr>
        </p:nvSpPr>
        <p:spPr>
          <a:xfrm>
            <a:off x="3953784" y="5540519"/>
            <a:ext cx="2290383" cy="13268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</a:t>
            </a: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与营养师、健身教练合作，持续产出专业、结构化的食谱与训练内容。</a:t>
            </a:r>
          </a:p>
        </p:txBody>
      </p:sp>
      <p:sp>
        <p:nvSpPr>
          <p:cNvPr id="37" name="文本框 36"/>
          <p:cNvSpPr txBox="1"/>
          <p:nvPr>
            <p:custDataLst>
              <p:tags r:id="rId7"/>
            </p:custDataLst>
          </p:nvPr>
        </p:nvSpPr>
        <p:spPr>
          <a:xfrm>
            <a:off x="6444553" y="2854911"/>
            <a:ext cx="2290383" cy="13268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推出</a:t>
            </a:r>
            <a:r>
              <a:rPr lang="en-US" altLang="zh-CN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AI</a:t>
            </a: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视觉卡路里识别，用户只需拍摄餐食照片，</a:t>
            </a:r>
            <a:r>
              <a:rPr lang="en-US" altLang="zh-CN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AI</a:t>
            </a: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模型自动识别食物种类并估算重量和卡路里。彻底解放用户，解决手动记录繁琐、不准确的终极痛点，实现</a:t>
            </a:r>
            <a:r>
              <a:rPr lang="en-US" altLang="zh-CN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“</a:t>
            </a: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随手一拍，轻松记录</a:t>
            </a:r>
            <a:r>
              <a:rPr lang="en-US" altLang="zh-CN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”</a:t>
            </a: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。</a:t>
            </a:r>
          </a:p>
        </p:txBody>
      </p:sp>
      <p:sp>
        <p:nvSpPr>
          <p:cNvPr id="25" name="任意多边形: 形状 24"/>
          <p:cNvSpPr/>
          <p:nvPr>
            <p:custDataLst>
              <p:tags r:id="rId8"/>
            </p:custDataLst>
          </p:nvPr>
        </p:nvSpPr>
        <p:spPr>
          <a:xfrm>
            <a:off x="7029068" y="5164300"/>
            <a:ext cx="1994599" cy="1049094"/>
          </a:xfrm>
          <a:custGeom>
            <a:avLst/>
            <a:gdLst>
              <a:gd name="connsiteX0" fmla="*/ 1334340 w 2668680"/>
              <a:gd name="connsiteY0" fmla="*/ 1534736 h 1534735"/>
              <a:gd name="connsiteX1" fmla="*/ 0 w 2668680"/>
              <a:gd name="connsiteY1" fmla="*/ 757593 h 1534735"/>
              <a:gd name="connsiteX2" fmla="*/ 1334340 w 2668680"/>
              <a:gd name="connsiteY2" fmla="*/ 0 h 1534735"/>
              <a:gd name="connsiteX3" fmla="*/ 2668681 w 2668680"/>
              <a:gd name="connsiteY3" fmla="*/ 76248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8680" h="1534735">
                <a:moveTo>
                  <a:pt x="1334340" y="1534736"/>
                </a:moveTo>
                <a:lnTo>
                  <a:pt x="0" y="757593"/>
                </a:lnTo>
                <a:lnTo>
                  <a:pt x="1334340" y="0"/>
                </a:lnTo>
                <a:lnTo>
                  <a:pt x="2668681" y="76248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100000"/>
                </a:schemeClr>
              </a:gs>
              <a:gs pos="35000">
                <a:schemeClr val="accent1">
                  <a:lumMod val="85000"/>
                  <a:lumOff val="15000"/>
                  <a:alpha val="100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: 形状 25"/>
          <p:cNvSpPr/>
          <p:nvPr>
            <p:custDataLst>
              <p:tags r:id="rId9"/>
            </p:custDataLst>
          </p:nvPr>
        </p:nvSpPr>
        <p:spPr>
          <a:xfrm>
            <a:off x="7411138" y="5363819"/>
            <a:ext cx="1229881" cy="650394"/>
          </a:xfrm>
          <a:custGeom>
            <a:avLst/>
            <a:gdLst>
              <a:gd name="connsiteX0" fmla="*/ 826020 w 1645523"/>
              <a:gd name="connsiteY0" fmla="*/ 951471 h 951471"/>
              <a:gd name="connsiteX1" fmla="*/ 0 w 1645523"/>
              <a:gd name="connsiteY1" fmla="*/ 457814 h 951471"/>
              <a:gd name="connsiteX2" fmla="*/ 817874 w 1645523"/>
              <a:gd name="connsiteY2" fmla="*/ 0 h 951471"/>
              <a:gd name="connsiteX3" fmla="*/ 1645523 w 1645523"/>
              <a:gd name="connsiteY3" fmla="*/ 469219 h 95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523" h="951471">
                <a:moveTo>
                  <a:pt x="826020" y="951471"/>
                </a:moveTo>
                <a:lnTo>
                  <a:pt x="0" y="457814"/>
                </a:lnTo>
                <a:lnTo>
                  <a:pt x="817874" y="0"/>
                </a:lnTo>
                <a:lnTo>
                  <a:pt x="1645523" y="469219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任意多边形: 形状 26"/>
          <p:cNvSpPr/>
          <p:nvPr>
            <p:custDataLst>
              <p:tags r:id="rId10"/>
            </p:custDataLst>
          </p:nvPr>
        </p:nvSpPr>
        <p:spPr>
          <a:xfrm>
            <a:off x="8026078" y="4079525"/>
            <a:ext cx="1993380" cy="1049094"/>
          </a:xfrm>
          <a:custGeom>
            <a:avLst/>
            <a:gdLst>
              <a:gd name="connsiteX0" fmla="*/ 1334340 w 2667051"/>
              <a:gd name="connsiteY0" fmla="*/ 1534736 h 1534735"/>
              <a:gd name="connsiteX1" fmla="*/ 0 w 2667051"/>
              <a:gd name="connsiteY1" fmla="*/ 757592 h 1534735"/>
              <a:gd name="connsiteX2" fmla="*/ 1334340 w 2667051"/>
              <a:gd name="connsiteY2" fmla="*/ 0 h 1534735"/>
              <a:gd name="connsiteX3" fmla="*/ 2667052 w 2667051"/>
              <a:gd name="connsiteY3" fmla="*/ 76411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51" h="1534735">
                <a:moveTo>
                  <a:pt x="1334340" y="1534736"/>
                </a:moveTo>
                <a:lnTo>
                  <a:pt x="0" y="757592"/>
                </a:lnTo>
                <a:lnTo>
                  <a:pt x="1334340" y="0"/>
                </a:lnTo>
                <a:lnTo>
                  <a:pt x="2667052" y="76411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60000"/>
                  <a:lumOff val="40000"/>
                  <a:alpha val="100000"/>
                </a:schemeClr>
              </a:gs>
              <a:gs pos="35000">
                <a:schemeClr val="accent2">
                  <a:lumMod val="85000"/>
                  <a:lumOff val="15000"/>
                  <a:alpha val="100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任意多边形: 形状 27"/>
          <p:cNvSpPr/>
          <p:nvPr>
            <p:custDataLst>
              <p:tags r:id="rId11"/>
            </p:custDataLst>
          </p:nvPr>
        </p:nvSpPr>
        <p:spPr>
          <a:xfrm>
            <a:off x="8408733" y="4279044"/>
            <a:ext cx="1229881" cy="650393"/>
          </a:xfrm>
          <a:custGeom>
            <a:avLst/>
            <a:gdLst>
              <a:gd name="connsiteX0" fmla="*/ 826020 w 1645523"/>
              <a:gd name="connsiteY0" fmla="*/ 951471 h 951470"/>
              <a:gd name="connsiteX1" fmla="*/ 0 w 1645523"/>
              <a:gd name="connsiteY1" fmla="*/ 459443 h 951470"/>
              <a:gd name="connsiteX2" fmla="*/ 817874 w 1645523"/>
              <a:gd name="connsiteY2" fmla="*/ 0 h 951470"/>
              <a:gd name="connsiteX3" fmla="*/ 1645523 w 1645523"/>
              <a:gd name="connsiteY3" fmla="*/ 470848 h 95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523" h="951470">
                <a:moveTo>
                  <a:pt x="826020" y="951471"/>
                </a:moveTo>
                <a:lnTo>
                  <a:pt x="0" y="459443"/>
                </a:lnTo>
                <a:lnTo>
                  <a:pt x="817874" y="0"/>
                </a:lnTo>
                <a:lnTo>
                  <a:pt x="1645523" y="470848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任意多边形: 形状 28"/>
          <p:cNvSpPr/>
          <p:nvPr>
            <p:custDataLst>
              <p:tags r:id="rId12"/>
            </p:custDataLst>
          </p:nvPr>
        </p:nvSpPr>
        <p:spPr>
          <a:xfrm>
            <a:off x="9023673" y="2994750"/>
            <a:ext cx="1993380" cy="1049094"/>
          </a:xfrm>
          <a:custGeom>
            <a:avLst/>
            <a:gdLst>
              <a:gd name="connsiteX0" fmla="*/ 1332711 w 2667051"/>
              <a:gd name="connsiteY0" fmla="*/ 1534736 h 1534735"/>
              <a:gd name="connsiteX1" fmla="*/ 0 w 2667051"/>
              <a:gd name="connsiteY1" fmla="*/ 759222 h 1534735"/>
              <a:gd name="connsiteX2" fmla="*/ 1332711 w 2667051"/>
              <a:gd name="connsiteY2" fmla="*/ 0 h 1534735"/>
              <a:gd name="connsiteX3" fmla="*/ 2667051 w 2667051"/>
              <a:gd name="connsiteY3" fmla="*/ 76411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51" h="1534735">
                <a:moveTo>
                  <a:pt x="1332711" y="1534736"/>
                </a:moveTo>
                <a:lnTo>
                  <a:pt x="0" y="759222"/>
                </a:lnTo>
                <a:lnTo>
                  <a:pt x="1332711" y="0"/>
                </a:lnTo>
                <a:lnTo>
                  <a:pt x="2667051" y="76411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100000"/>
                </a:schemeClr>
              </a:gs>
              <a:gs pos="35000">
                <a:schemeClr val="accent1">
                  <a:lumMod val="85000"/>
                  <a:lumOff val="15000"/>
                  <a:alpha val="100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任意多边形: 形状 29"/>
          <p:cNvSpPr/>
          <p:nvPr>
            <p:custDataLst>
              <p:tags r:id="rId13"/>
            </p:custDataLst>
          </p:nvPr>
        </p:nvSpPr>
        <p:spPr>
          <a:xfrm>
            <a:off x="9404573" y="3194269"/>
            <a:ext cx="1231099" cy="650394"/>
          </a:xfrm>
          <a:custGeom>
            <a:avLst/>
            <a:gdLst>
              <a:gd name="connsiteX0" fmla="*/ 827649 w 1647152"/>
              <a:gd name="connsiteY0" fmla="*/ 951471 h 951471"/>
              <a:gd name="connsiteX1" fmla="*/ 0 w 1647152"/>
              <a:gd name="connsiteY1" fmla="*/ 459443 h 951471"/>
              <a:gd name="connsiteX2" fmla="*/ 819503 w 1647152"/>
              <a:gd name="connsiteY2" fmla="*/ 0 h 951471"/>
              <a:gd name="connsiteX3" fmla="*/ 1647153 w 1647152"/>
              <a:gd name="connsiteY3" fmla="*/ 470848 h 95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152" h="951471">
                <a:moveTo>
                  <a:pt x="827649" y="951471"/>
                </a:moveTo>
                <a:lnTo>
                  <a:pt x="0" y="459443"/>
                </a:lnTo>
                <a:lnTo>
                  <a:pt x="819503" y="0"/>
                </a:lnTo>
                <a:lnTo>
                  <a:pt x="1647153" y="470848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任意多边形: 形状 30"/>
          <p:cNvSpPr/>
          <p:nvPr>
            <p:custDataLst>
              <p:tags r:id="rId14"/>
            </p:custDataLst>
          </p:nvPr>
        </p:nvSpPr>
        <p:spPr>
          <a:xfrm>
            <a:off x="8026078" y="4597338"/>
            <a:ext cx="997299" cy="1088074"/>
          </a:xfrm>
          <a:custGeom>
            <a:avLst/>
            <a:gdLst>
              <a:gd name="connsiteX0" fmla="*/ 0 w 1334340"/>
              <a:gd name="connsiteY0" fmla="*/ 0 h 1591759"/>
              <a:gd name="connsiteX1" fmla="*/ 0 w 1334340"/>
              <a:gd name="connsiteY1" fmla="*/ 829279 h 1591759"/>
              <a:gd name="connsiteX2" fmla="*/ 1334340 w 1334340"/>
              <a:gd name="connsiteY2" fmla="*/ 1591759 h 1591759"/>
              <a:gd name="connsiteX3" fmla="*/ 1334340 w 1334340"/>
              <a:gd name="connsiteY3" fmla="*/ 777144 h 15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340" h="1591759">
                <a:moveTo>
                  <a:pt x="0" y="0"/>
                </a:moveTo>
                <a:lnTo>
                  <a:pt x="0" y="829279"/>
                </a:lnTo>
                <a:lnTo>
                  <a:pt x="1334340" y="1591759"/>
                </a:lnTo>
                <a:lnTo>
                  <a:pt x="1334340" y="777144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任意多边形: 形状 31"/>
          <p:cNvSpPr/>
          <p:nvPr>
            <p:custDataLst>
              <p:tags r:id="rId15"/>
            </p:custDataLst>
          </p:nvPr>
        </p:nvSpPr>
        <p:spPr>
          <a:xfrm>
            <a:off x="9023673" y="3513733"/>
            <a:ext cx="996081" cy="1088074"/>
          </a:xfrm>
          <a:custGeom>
            <a:avLst/>
            <a:gdLst>
              <a:gd name="connsiteX0" fmla="*/ 0 w 1332711"/>
              <a:gd name="connsiteY0" fmla="*/ 0 h 1591758"/>
              <a:gd name="connsiteX1" fmla="*/ 0 w 1332711"/>
              <a:gd name="connsiteY1" fmla="*/ 827650 h 1591758"/>
              <a:gd name="connsiteX2" fmla="*/ 1332711 w 1332711"/>
              <a:gd name="connsiteY2" fmla="*/ 1591759 h 1591758"/>
              <a:gd name="connsiteX3" fmla="*/ 1332711 w 1332711"/>
              <a:gd name="connsiteY3" fmla="*/ 775514 h 159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711" h="1591758">
                <a:moveTo>
                  <a:pt x="0" y="0"/>
                </a:moveTo>
                <a:lnTo>
                  <a:pt x="0" y="827650"/>
                </a:lnTo>
                <a:lnTo>
                  <a:pt x="1332711" y="1591759"/>
                </a:lnTo>
                <a:lnTo>
                  <a:pt x="1332711" y="775514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任意多边形: 形状 47"/>
          <p:cNvSpPr/>
          <p:nvPr>
            <p:custDataLst>
              <p:tags r:id="rId16"/>
            </p:custDataLst>
          </p:nvPr>
        </p:nvSpPr>
        <p:spPr>
          <a:xfrm>
            <a:off x="10018927" y="1911730"/>
            <a:ext cx="1993380" cy="1049094"/>
          </a:xfrm>
          <a:custGeom>
            <a:avLst/>
            <a:gdLst>
              <a:gd name="connsiteX0" fmla="*/ 1332711 w 2667051"/>
              <a:gd name="connsiteY0" fmla="*/ 1534736 h 1534735"/>
              <a:gd name="connsiteX1" fmla="*/ 0 w 2667051"/>
              <a:gd name="connsiteY1" fmla="*/ 759222 h 1534735"/>
              <a:gd name="connsiteX2" fmla="*/ 1332711 w 2667051"/>
              <a:gd name="connsiteY2" fmla="*/ 0 h 1534735"/>
              <a:gd name="connsiteX3" fmla="*/ 2667051 w 2667051"/>
              <a:gd name="connsiteY3" fmla="*/ 764110 h 153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7051" h="1534735">
                <a:moveTo>
                  <a:pt x="1332711" y="1534736"/>
                </a:moveTo>
                <a:lnTo>
                  <a:pt x="0" y="759222"/>
                </a:lnTo>
                <a:lnTo>
                  <a:pt x="1332711" y="0"/>
                </a:lnTo>
                <a:lnTo>
                  <a:pt x="2667051" y="764110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60000"/>
                  <a:lumOff val="40000"/>
                  <a:alpha val="100000"/>
                </a:schemeClr>
              </a:gs>
              <a:gs pos="35000">
                <a:schemeClr val="accent2">
                  <a:lumMod val="85000"/>
                  <a:lumOff val="15000"/>
                  <a:alpha val="100000"/>
                </a:schemeClr>
              </a:gs>
            </a:gsLst>
            <a:lin ang="10800000" scaled="0"/>
          </a:gra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任意多边形: 形状 48"/>
          <p:cNvSpPr/>
          <p:nvPr>
            <p:custDataLst>
              <p:tags r:id="rId17"/>
            </p:custDataLst>
          </p:nvPr>
        </p:nvSpPr>
        <p:spPr>
          <a:xfrm>
            <a:off x="10399827" y="2111249"/>
            <a:ext cx="1231099" cy="650394"/>
          </a:xfrm>
          <a:custGeom>
            <a:avLst/>
            <a:gdLst>
              <a:gd name="connsiteX0" fmla="*/ 827649 w 1647152"/>
              <a:gd name="connsiteY0" fmla="*/ 951471 h 951471"/>
              <a:gd name="connsiteX1" fmla="*/ 0 w 1647152"/>
              <a:gd name="connsiteY1" fmla="*/ 459443 h 951471"/>
              <a:gd name="connsiteX2" fmla="*/ 819503 w 1647152"/>
              <a:gd name="connsiteY2" fmla="*/ 0 h 951471"/>
              <a:gd name="connsiteX3" fmla="*/ 1647153 w 1647152"/>
              <a:gd name="connsiteY3" fmla="*/ 470848 h 95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152" h="951471">
                <a:moveTo>
                  <a:pt x="827649" y="951471"/>
                </a:moveTo>
                <a:lnTo>
                  <a:pt x="0" y="459443"/>
                </a:lnTo>
                <a:lnTo>
                  <a:pt x="819503" y="0"/>
                </a:lnTo>
                <a:lnTo>
                  <a:pt x="1647153" y="470848"/>
                </a:lnTo>
                <a:close/>
              </a:path>
            </a:pathLst>
          </a:custGeom>
          <a:solidFill>
            <a:srgbClr val="FFFFFF"/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任意多边形: 形状 49"/>
          <p:cNvSpPr/>
          <p:nvPr>
            <p:custDataLst>
              <p:tags r:id="rId18"/>
            </p:custDataLst>
          </p:nvPr>
        </p:nvSpPr>
        <p:spPr>
          <a:xfrm>
            <a:off x="10018927" y="2430714"/>
            <a:ext cx="996081" cy="1088074"/>
          </a:xfrm>
          <a:custGeom>
            <a:avLst/>
            <a:gdLst>
              <a:gd name="connsiteX0" fmla="*/ 0 w 1332711"/>
              <a:gd name="connsiteY0" fmla="*/ 0 h 1591758"/>
              <a:gd name="connsiteX1" fmla="*/ 0 w 1332711"/>
              <a:gd name="connsiteY1" fmla="*/ 827650 h 1591758"/>
              <a:gd name="connsiteX2" fmla="*/ 1332711 w 1332711"/>
              <a:gd name="connsiteY2" fmla="*/ 1591759 h 1591758"/>
              <a:gd name="connsiteX3" fmla="*/ 1332711 w 1332711"/>
              <a:gd name="connsiteY3" fmla="*/ 775514 h 1591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2711" h="1591758">
                <a:moveTo>
                  <a:pt x="0" y="0"/>
                </a:moveTo>
                <a:lnTo>
                  <a:pt x="0" y="827650"/>
                </a:lnTo>
                <a:lnTo>
                  <a:pt x="1332711" y="1591759"/>
                </a:lnTo>
                <a:lnTo>
                  <a:pt x="1332711" y="775514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任意多边形: 形状 54"/>
          <p:cNvSpPr/>
          <p:nvPr>
            <p:custDataLst>
              <p:tags r:id="rId19"/>
            </p:custDataLst>
          </p:nvPr>
        </p:nvSpPr>
        <p:spPr>
          <a:xfrm>
            <a:off x="8026078" y="2430714"/>
            <a:ext cx="3987982" cy="3920739"/>
          </a:xfrm>
          <a:custGeom>
            <a:avLst/>
            <a:gdLst>
              <a:gd name="connsiteX0" fmla="*/ 1362480 w 1362480"/>
              <a:gd name="connsiteY0" fmla="*/ 0 h 1660183"/>
              <a:gd name="connsiteX1" fmla="*/ 1362480 w 1362480"/>
              <a:gd name="connsiteY1" fmla="*/ 177660 h 1660183"/>
              <a:gd name="connsiteX2" fmla="*/ 163757 w 1362480"/>
              <a:gd name="connsiteY2" fmla="*/ 804785 h 1660183"/>
              <a:gd name="connsiteX3" fmla="*/ 163757 w 1362480"/>
              <a:gd name="connsiteY3" fmla="*/ 1573125 h 1660183"/>
              <a:gd name="connsiteX4" fmla="*/ 0 w 1362480"/>
              <a:gd name="connsiteY4" fmla="*/ 1660183 h 1660183"/>
              <a:gd name="connsiteX5" fmla="*/ 0 w 1362480"/>
              <a:gd name="connsiteY5" fmla="*/ 1480414 h 1660183"/>
              <a:gd name="connsiteX6" fmla="*/ 2711 w 1362480"/>
              <a:gd name="connsiteY6" fmla="*/ 1478980 h 1660183"/>
              <a:gd name="connsiteX7" fmla="*/ 2711 w 1362480"/>
              <a:gd name="connsiteY7" fmla="*/ 719751 h 16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16" h="6701">
                <a:moveTo>
                  <a:pt x="6816" y="0"/>
                </a:moveTo>
                <a:lnTo>
                  <a:pt x="6816" y="223"/>
                </a:lnTo>
                <a:lnTo>
                  <a:pt x="5313" y="1009"/>
                </a:lnTo>
                <a:lnTo>
                  <a:pt x="5313" y="1972"/>
                </a:lnTo>
                <a:lnTo>
                  <a:pt x="5111" y="2079"/>
                </a:lnTo>
                <a:lnTo>
                  <a:pt x="5111" y="2079"/>
                </a:lnTo>
                <a:lnTo>
                  <a:pt x="3609" y="2866"/>
                </a:lnTo>
                <a:lnTo>
                  <a:pt x="3609" y="3829"/>
                </a:lnTo>
                <a:lnTo>
                  <a:pt x="1919" y="4727"/>
                </a:lnTo>
                <a:lnTo>
                  <a:pt x="1919" y="5681"/>
                </a:lnTo>
                <a:lnTo>
                  <a:pt x="0" y="6701"/>
                </a:lnTo>
                <a:lnTo>
                  <a:pt x="0" y="6465"/>
                </a:lnTo>
                <a:lnTo>
                  <a:pt x="1704" y="5563"/>
                </a:lnTo>
                <a:lnTo>
                  <a:pt x="1704" y="4611"/>
                </a:lnTo>
                <a:lnTo>
                  <a:pt x="3407" y="3711"/>
                </a:lnTo>
                <a:lnTo>
                  <a:pt x="3407" y="2759"/>
                </a:lnTo>
                <a:lnTo>
                  <a:pt x="5108" y="1859"/>
                </a:lnTo>
                <a:lnTo>
                  <a:pt x="5108" y="1856"/>
                </a:lnTo>
                <a:lnTo>
                  <a:pt x="5111" y="1854"/>
                </a:lnTo>
                <a:lnTo>
                  <a:pt x="5111" y="902"/>
                </a:lnTo>
                <a:lnTo>
                  <a:pt x="6816" y="0"/>
                </a:lnTo>
                <a:close/>
              </a:path>
            </a:pathLst>
          </a:custGeom>
          <a:solidFill>
            <a:schemeClr val="tx1">
              <a:lumMod val="35000"/>
              <a:lumOff val="65000"/>
              <a:alpha val="35000"/>
            </a:schemeClr>
          </a:solidFill>
          <a:ln w="1629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任意多边形: 形状 55"/>
          <p:cNvSpPr/>
          <p:nvPr>
            <p:custDataLst>
              <p:tags r:id="rId20"/>
            </p:custDataLst>
          </p:nvPr>
        </p:nvSpPr>
        <p:spPr>
          <a:xfrm>
            <a:off x="7029068" y="5680358"/>
            <a:ext cx="997299" cy="669326"/>
          </a:xfrm>
          <a:custGeom>
            <a:avLst/>
            <a:gdLst>
              <a:gd name="connsiteX0" fmla="*/ 1334340 w 1334340"/>
              <a:gd name="connsiteY0" fmla="*/ 777143 h 979167"/>
              <a:gd name="connsiteX1" fmla="*/ 0 w 1334340"/>
              <a:gd name="connsiteY1" fmla="*/ 0 h 979167"/>
              <a:gd name="connsiteX2" fmla="*/ 0 w 1334340"/>
              <a:gd name="connsiteY2" fmla="*/ 215058 h 979167"/>
              <a:gd name="connsiteX3" fmla="*/ 1334340 w 1334340"/>
              <a:gd name="connsiteY3" fmla="*/ 979168 h 97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340" h="979167">
                <a:moveTo>
                  <a:pt x="1334340" y="777143"/>
                </a:moveTo>
                <a:lnTo>
                  <a:pt x="0" y="0"/>
                </a:lnTo>
                <a:lnTo>
                  <a:pt x="0" y="215058"/>
                </a:lnTo>
                <a:lnTo>
                  <a:pt x="1334340" y="979168"/>
                </a:lnTo>
                <a:close/>
              </a:path>
            </a:pathLst>
          </a:custGeom>
          <a:solidFill>
            <a:schemeClr val="tx1">
              <a:lumMod val="25000"/>
              <a:lumOff val="75000"/>
              <a:alpha val="25000"/>
            </a:schemeClr>
          </a:solidFill>
          <a:ln w="162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文本框 63"/>
          <p:cNvSpPr txBox="1"/>
          <p:nvPr>
            <p:custDataLst>
              <p:tags r:id="rId21"/>
            </p:custDataLst>
          </p:nvPr>
        </p:nvSpPr>
        <p:spPr>
          <a:xfrm>
            <a:off x="7677358" y="1508597"/>
            <a:ext cx="2290383" cy="13268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</a:t>
            </a: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对接智能手表、体脂秤等</a:t>
            </a:r>
            <a:r>
              <a:rPr lang="en-US" altLang="zh-CN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IoT</a:t>
            </a: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设备，结合</a:t>
            </a:r>
            <a:r>
              <a:rPr lang="en-US" altLang="zh-CN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AI</a:t>
            </a:r>
            <a:r>
              <a:rPr lang="zh-CN" altLang="en-US" sz="1200" b="1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视觉数据，构建更全面的个人健康数字画像。</a:t>
            </a:r>
          </a:p>
        </p:txBody>
      </p:sp>
      <p:pic>
        <p:nvPicPr>
          <p:cNvPr id="69" name="图片 68" descr="Gemini_Generated_Image_jqkra5jqkra5jqkr"/>
          <p:cNvPicPr>
            <a:picLocks noChangeAspect="1"/>
          </p:cNvPicPr>
          <p:nvPr/>
        </p:nvPicPr>
        <p:blipFill>
          <a:blip r:embed="rId26"/>
          <a:srcRect l="1250" t="3019" r="7315" b="4583"/>
          <a:stretch>
            <a:fillRect/>
          </a:stretch>
        </p:blipFill>
        <p:spPr>
          <a:xfrm>
            <a:off x="737870" y="1000125"/>
            <a:ext cx="4119880" cy="41643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3"/>
          <p:cNvSpPr txBox="1"/>
          <p:nvPr/>
        </p:nvSpPr>
        <p:spPr>
          <a:xfrm>
            <a:off x="1854989" y="2542449"/>
            <a:ext cx="8482313" cy="17722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9600" b="1" dirty="0">
                <a:solidFill>
                  <a:srgbClr val="2663A7"/>
                </a:solidFill>
                <a:latin typeface="Source Han Sans CN Heavy" panose="020B0A00000000000000" charset="-122"/>
                <a:ea typeface="Source Han Sans CN Heavy" panose="020B0A00000000000000" charset="-122"/>
                <a:cs typeface="Source Han Sans CN Heavy" panose="020B0A00000000000000" charset="-122"/>
              </a:rPr>
              <a:t>欢迎持续关注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2514600" y="2480310"/>
            <a:ext cx="7167880" cy="2001520"/>
            <a:chOff x="3967" y="3955"/>
            <a:chExt cx="11288" cy="3152"/>
          </a:xfrm>
        </p:grpSpPr>
        <p:sp>
          <p:nvSpPr>
            <p:cNvPr id="10" name="圆角矩形 9"/>
            <p:cNvSpPr/>
            <p:nvPr/>
          </p:nvSpPr>
          <p:spPr>
            <a:xfrm>
              <a:off x="3967" y="3955"/>
              <a:ext cx="11281" cy="3153"/>
            </a:xfrm>
            <a:prstGeom prst="roundRect">
              <a:avLst>
                <a:gd name="adj" fmla="val 12814"/>
              </a:avLst>
            </a:prstGeom>
            <a:solidFill>
              <a:schemeClr val="accent1">
                <a:lumMod val="20000"/>
                <a:lumOff val="80000"/>
                <a:alpha val="76000"/>
              </a:schemeClr>
            </a:solidFill>
            <a:ln>
              <a:noFill/>
            </a:ln>
            <a:effectLst>
              <a:outerShdw blurRad="571271" dist="50800" dir="5400000" sx="100004" sy="100004" algn="ctr" rotWithShape="0">
                <a:srgbClr val="2F5597">
                  <a:alpha val="4097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975" y="6848"/>
              <a:ext cx="11281" cy="21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114" y="4674"/>
              <a:ext cx="6987" cy="1714"/>
              <a:chOff x="4625" y="4674"/>
              <a:chExt cx="6987" cy="1714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7000" y="4674"/>
                <a:ext cx="4612" cy="171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5400" b="1" dirty="0">
                    <a:solidFill>
                      <a:schemeClr val="tx1"/>
                    </a:solidFill>
                  </a:rPr>
                  <a:t>项目背景</a:t>
                </a: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4625" y="4695"/>
                <a:ext cx="2132" cy="1672"/>
                <a:chOff x="5144929" y="1436051"/>
                <a:chExt cx="414027" cy="324754"/>
              </a:xfrm>
            </p:grpSpPr>
            <p:sp>
              <p:nvSpPr>
                <p:cNvPr id="15" name="圆角矩形 14"/>
                <p:cNvSpPr/>
                <p:nvPr/>
              </p:nvSpPr>
              <p:spPr>
                <a:xfrm>
                  <a:off x="5144929" y="1436051"/>
                  <a:ext cx="333491" cy="324754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rgbClr val="53FCFC"/>
                    </a:gs>
                    <a:gs pos="100000">
                      <a:srgbClr val="2F79E9"/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000" b="1" dirty="0">
                    <a:latin typeface="Source Han Sans SC" panose="020B0300000000000000" pitchFamily="34" charset="-128"/>
                    <a:ea typeface="Source Han Sans SC" panose="020B0300000000000000" pitchFamily="34" charset="-128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5155549" y="1457224"/>
                  <a:ext cx="403407" cy="2824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5400" b="1" spc="-150" dirty="0">
                      <a:latin typeface="Source Han Sans SC Heavy" panose="020B0300000000000000" pitchFamily="34" charset="-128"/>
                      <a:ea typeface="Source Han Sans SC Heavy" panose="020B0300000000000000" pitchFamily="34" charset="-128"/>
                    </a:rPr>
                    <a:t>01</a:t>
                  </a:r>
                  <a:endParaRPr lang="zh-CN" altLang="en-US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9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10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3720"/>
            <a:chOff x="-633" y="484"/>
            <a:chExt cx="6218" cy="872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项目背景</a:t>
              </a:r>
            </a:p>
          </p:txBody>
        </p:sp>
      </p:grpSp>
      <p:sp>
        <p:nvSpPr>
          <p:cNvPr id="8" name="圆角矩形 3"/>
          <p:cNvSpPr/>
          <p:nvPr>
            <p:custDataLst>
              <p:tags r:id="rId1"/>
            </p:custDataLst>
          </p:nvPr>
        </p:nvSpPr>
        <p:spPr>
          <a:xfrm>
            <a:off x="847725" y="141763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2"/>
            </p:custDataLst>
          </p:nvPr>
        </p:nvSpPr>
        <p:spPr>
          <a:xfrm>
            <a:off x="718185" y="130206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中国健康减脂市场规模</a:t>
            </a:r>
          </a:p>
        </p:txBody>
      </p:sp>
      <p:sp>
        <p:nvSpPr>
          <p:cNvPr id="48" name="圆角矩形 3"/>
          <p:cNvSpPr/>
          <p:nvPr>
            <p:custDataLst>
              <p:tags r:id="rId3"/>
            </p:custDataLst>
          </p:nvPr>
        </p:nvSpPr>
        <p:spPr>
          <a:xfrm>
            <a:off x="4544696" y="141763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4"/>
            </p:custDataLst>
          </p:nvPr>
        </p:nvSpPr>
        <p:spPr>
          <a:xfrm>
            <a:off x="4415156" y="130206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中国健康管理服务市场规模</a:t>
            </a:r>
          </a:p>
          <a:p>
            <a:pPr lvl="0" algn="ctr">
              <a:lnSpc>
                <a:spcPct val="140000"/>
              </a:lnSpc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5"/>
            </p:custDataLst>
          </p:nvPr>
        </p:nvSpPr>
        <p:spPr>
          <a:xfrm>
            <a:off x="8228331" y="141763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6"/>
            </p:custDataLst>
          </p:nvPr>
        </p:nvSpPr>
        <p:spPr>
          <a:xfrm>
            <a:off x="8098791" y="130206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全球健康管理市场</a:t>
            </a:r>
          </a:p>
          <a:p>
            <a:pPr lvl="0" algn="ctr">
              <a:lnSpc>
                <a:spcPct val="140000"/>
              </a:lnSpc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rcRect l="10049" t="44074" r="66735" b="25407"/>
          <a:stretch>
            <a:fillRect/>
          </a:stretch>
        </p:blipFill>
        <p:spPr>
          <a:xfrm>
            <a:off x="1190625" y="2389505"/>
            <a:ext cx="2388235" cy="2092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rcRect l="38198" t="40815" r="39185" b="27185"/>
          <a:stretch>
            <a:fillRect/>
          </a:stretch>
        </p:blipFill>
        <p:spPr>
          <a:xfrm>
            <a:off x="5038090" y="2389505"/>
            <a:ext cx="2326640" cy="2194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rcRect l="68815" t="41704" r="11469" b="40074"/>
          <a:stretch>
            <a:fillRect/>
          </a:stretch>
        </p:blipFill>
        <p:spPr>
          <a:xfrm>
            <a:off x="8837295" y="2636520"/>
            <a:ext cx="2028190" cy="1249680"/>
          </a:xfrm>
          <a:prstGeom prst="rect">
            <a:avLst/>
          </a:prstGeom>
        </p:spPr>
      </p:pic>
      <p:sp>
        <p:nvSpPr>
          <p:cNvPr id="14" name="TextBox 23"/>
          <p:cNvSpPr txBox="1"/>
          <p:nvPr/>
        </p:nvSpPr>
        <p:spPr>
          <a:xfrm>
            <a:off x="4174490" y="346075"/>
            <a:ext cx="2840355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行业规模与增长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4695" y="5162550"/>
            <a:ext cx="34671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3720"/>
            <a:chOff x="-633" y="484"/>
            <a:chExt cx="6218" cy="872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项目背景</a:t>
              </a:r>
            </a:p>
          </p:txBody>
        </p:sp>
      </p:grpSp>
      <p:sp>
        <p:nvSpPr>
          <p:cNvPr id="14" name="TextBox 23"/>
          <p:cNvSpPr txBox="1"/>
          <p:nvPr/>
        </p:nvSpPr>
        <p:spPr>
          <a:xfrm>
            <a:off x="4174490" y="346075"/>
            <a:ext cx="2840355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政策驱动</a:t>
            </a:r>
          </a:p>
        </p:txBody>
      </p:sp>
      <p:pic>
        <p:nvPicPr>
          <p:cNvPr id="4" name="图片 3"/>
          <p:cNvPicPr/>
          <p:nvPr/>
        </p:nvPicPr>
        <p:blipFill>
          <a:blip r:embed="rId5"/>
          <a:stretch>
            <a:fillRect/>
          </a:stretch>
        </p:blipFill>
        <p:spPr>
          <a:xfrm>
            <a:off x="8734425" y="1440251"/>
            <a:ext cx="3336290" cy="4786630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163BB98-E591-F6AC-C41D-A677CE0BA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100346"/>
              </p:ext>
            </p:extLst>
          </p:nvPr>
        </p:nvGraphicFramePr>
        <p:xfrm>
          <a:off x="164392" y="991261"/>
          <a:ext cx="9707648" cy="533292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81464">
                  <a:extLst>
                    <a:ext uri="{9D8B030D-6E8A-4147-A177-3AD203B41FA5}">
                      <a16:colId xmlns:a16="http://schemas.microsoft.com/office/drawing/2014/main" val="546752163"/>
                    </a:ext>
                  </a:extLst>
                </a:gridCol>
                <a:gridCol w="2048643">
                  <a:extLst>
                    <a:ext uri="{9D8B030D-6E8A-4147-A177-3AD203B41FA5}">
                      <a16:colId xmlns:a16="http://schemas.microsoft.com/office/drawing/2014/main" val="3320346644"/>
                    </a:ext>
                  </a:extLst>
                </a:gridCol>
                <a:gridCol w="1068628">
                  <a:extLst>
                    <a:ext uri="{9D8B030D-6E8A-4147-A177-3AD203B41FA5}">
                      <a16:colId xmlns:a16="http://schemas.microsoft.com/office/drawing/2014/main" val="3796685363"/>
                    </a:ext>
                  </a:extLst>
                </a:gridCol>
                <a:gridCol w="4708913">
                  <a:extLst>
                    <a:ext uri="{9D8B030D-6E8A-4147-A177-3AD203B41FA5}">
                      <a16:colId xmlns:a16="http://schemas.microsoft.com/office/drawing/2014/main" val="409800883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行业主要产业政策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028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政策名称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发布部门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发布时间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effectLst/>
                        </a:rPr>
                        <a:t>相关产业政策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352415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effectLst/>
                        </a:rPr>
                        <a:t>《</a:t>
                      </a:r>
                      <a:r>
                        <a:rPr lang="zh-CN" altLang="en-US" sz="1200" b="0" dirty="0">
                          <a:effectLst/>
                        </a:rPr>
                        <a:t>轻工业稳增长工作方案（</a:t>
                      </a:r>
                      <a:r>
                        <a:rPr lang="en-US" altLang="zh-CN" sz="1200" b="0" dirty="0">
                          <a:effectLst/>
                        </a:rPr>
                        <a:t>2023-2024 </a:t>
                      </a:r>
                      <a:r>
                        <a:rPr lang="zh-CN" altLang="en-US" sz="1200" b="0" dirty="0">
                          <a:effectLst/>
                        </a:rPr>
                        <a:t>年）</a:t>
                      </a:r>
                      <a:r>
                        <a:rPr lang="en-US" altLang="zh-CN" sz="1200" b="0" dirty="0">
                          <a:effectLst/>
                        </a:rPr>
                        <a:t>》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工信部、国家发改委、商务部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effectLst/>
                        </a:rPr>
                        <a:t>2023.07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引导食品产业与康养、旅游、科普娱乐等产业融合发展，拓展功能性食品、运动营养食品、特殊医学用途配方食品等消费市场。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1043372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>
                          <a:effectLst/>
                        </a:rPr>
                        <a:t>《</a:t>
                      </a:r>
                      <a:r>
                        <a:rPr lang="zh-CN" altLang="en-US" sz="1200" b="0">
                          <a:effectLst/>
                        </a:rPr>
                        <a:t>关于实施公共安全标准化筑底工程的指导意见</a:t>
                      </a:r>
                      <a:r>
                        <a:rPr lang="en-US" altLang="zh-CN" sz="1200" b="0">
                          <a:effectLst/>
                        </a:rPr>
                        <a:t>》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>
                          <a:effectLst/>
                        </a:rPr>
                        <a:t>国家标准化管理委员会、中央网信办、工信部等部门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effectLst/>
                        </a:rPr>
                        <a:t>2024.05</a:t>
                      </a: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effectLst/>
                        </a:rPr>
                        <a:t>研究制定保健食品常用原料、检验方法、功能评价等标准和相关标准样品，加快特殊医学用途配方食品产品原辅料、检测方法、临床评价等标准供给，完善特殊食品标准体系，提升特殊食品质量控制能力和水平。</a:t>
                      </a: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1720248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solidFill>
                            <a:schemeClr val="dk1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effectLst/>
                        </a:rPr>
                        <a:t>关于进一步促养养老服务消费提升老年人生活品质的若干措施</a:t>
                      </a:r>
                      <a:r>
                        <a:rPr lang="en-US" altLang="zh-CN" sz="1200" b="0" dirty="0">
                          <a:solidFill>
                            <a:schemeClr val="dk1"/>
                          </a:solidFill>
                          <a:effectLst/>
                        </a:rPr>
                        <a:t>》</a:t>
                      </a:r>
                      <a:endParaRPr lang="en-US" altLang="zh-CN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effectLst/>
                        </a:rPr>
                        <a:t>民政部、商务部、中央网信办等</a:t>
                      </a:r>
                      <a:endParaRPr lang="zh-CN" altLang="en-US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solidFill>
                            <a:schemeClr val="dk1"/>
                          </a:solidFill>
                          <a:effectLst/>
                        </a:rPr>
                        <a:t>2024.10</a:t>
                      </a:r>
                      <a:endParaRPr lang="en-US" altLang="zh-CN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effectLst/>
                        </a:rPr>
                        <a:t>推动养老服务与中医医疗、养生保健等健康服务协同发展，持续推进 “健康消费引领行动”。</a:t>
                      </a:r>
                      <a:endParaRPr lang="zh-CN" altLang="en-US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195819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solidFill>
                            <a:schemeClr val="dk1"/>
                          </a:solidFill>
                          <a:effectLst/>
                        </a:rPr>
                        <a:t>《</a:t>
                      </a:r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effectLst/>
                        </a:rPr>
                        <a:t>关于践行大食物观构建多元化食物供给体系的意见</a:t>
                      </a:r>
                      <a:r>
                        <a:rPr lang="en-US" altLang="zh-CN" sz="1200" b="0" dirty="0">
                          <a:solidFill>
                            <a:schemeClr val="dk1"/>
                          </a:solidFill>
                          <a:effectLst/>
                        </a:rPr>
                        <a:t>》</a:t>
                      </a:r>
                      <a:endParaRPr lang="en-US" altLang="zh-CN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effectLst/>
                        </a:rPr>
                        <a:t>国务院办公厅</a:t>
                      </a:r>
                      <a:endParaRPr lang="zh-CN" altLang="en-US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solidFill>
                            <a:schemeClr val="dk1"/>
                          </a:solidFill>
                          <a:effectLst/>
                        </a:rPr>
                        <a:t>2024.11</a:t>
                      </a:r>
                      <a:endParaRPr lang="en-US" altLang="zh-CN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effectLst/>
                        </a:rPr>
                        <a:t>引导发展食用菌精深加工，开发即食食品、保健食品、生物制品。</a:t>
                      </a:r>
                      <a:endParaRPr lang="zh-CN" altLang="en-US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350471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ts val="2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dirty="0">
                          <a:solidFill>
                            <a:srgbClr val="FF0000"/>
                          </a:solidFill>
                          <a:effectLst/>
                          <a:sym typeface="+mn-ea"/>
                        </a:rPr>
                        <a:t>《体重管理指导原则（</a:t>
                      </a:r>
                      <a:r>
                        <a:rPr lang="en-US" altLang="zh-CN" sz="1200" b="0" dirty="0">
                          <a:solidFill>
                            <a:srgbClr val="FF0000"/>
                          </a:solidFill>
                          <a:effectLst/>
                          <a:sym typeface="+mn-ea"/>
                        </a:rPr>
                        <a:t>2024</a:t>
                      </a:r>
                      <a:r>
                        <a:rPr lang="zh-CN" altLang="en-US" sz="1200" b="0" dirty="0">
                          <a:solidFill>
                            <a:srgbClr val="FF0000"/>
                          </a:solidFill>
                          <a:effectLst/>
                          <a:sym typeface="+mn-ea"/>
                        </a:rPr>
                        <a:t>年版）》</a:t>
                      </a:r>
                      <a:endParaRPr lang="zh-CN" altLang="en-US" sz="12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2100"/>
                        </a:lnSpc>
                        <a:buNone/>
                      </a:pPr>
                      <a:r>
                        <a:rPr lang="zh-CN" altLang="en-US" sz="1200" b="0" dirty="0">
                          <a:solidFill>
                            <a:schemeClr val="dk1"/>
                          </a:solidFill>
                          <a:effectLst/>
                        </a:rPr>
                        <a:t>国家卫健委</a:t>
                      </a:r>
                      <a:endParaRPr lang="zh-CN" altLang="en-US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buNone/>
                      </a:pPr>
                      <a:r>
                        <a:rPr lang="en-US" altLang="zh-CN" sz="1200" b="0" dirty="0">
                          <a:solidFill>
                            <a:schemeClr val="dk1"/>
                          </a:solidFill>
                          <a:effectLst/>
                        </a:rPr>
                        <a:t>2024.12</a:t>
                      </a:r>
                      <a:endParaRPr lang="en-US" altLang="zh-CN" sz="1200" b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91440" marB="9144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1200" kern="0" dirty="0">
                          <a:ln>
                            <a:noFill/>
                            <a:prstDash val="sysDot"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sym typeface="+mn-ea"/>
                        </a:rPr>
                        <a:t>明确提出要把体重管理列入国家健康战略，强调通过数字化手段提升管理效率，进一步激发了行业的政策红利</a:t>
                      </a:r>
                      <a:endParaRPr lang="zh-CN" altLang="en-US" sz="1200" kern="0" dirty="0">
                        <a:ln>
                          <a:noFill/>
                          <a:prstDash val="sysDot"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sym typeface="+mn-ea"/>
                      </a:endParaRPr>
                    </a:p>
                  </a:txBody>
                  <a:tcPr marL="137160" marR="137160" marT="91440" marB="91440" anchor="ctr"/>
                </a:tc>
                <a:extLst>
                  <a:ext uri="{0D108BD9-81ED-4DB2-BD59-A6C34878D82A}">
                    <a16:rowId xmlns:a16="http://schemas.microsoft.com/office/drawing/2014/main" val="11093423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19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20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3720"/>
            <a:chOff x="-633" y="484"/>
            <a:chExt cx="6218" cy="872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项目背景</a:t>
              </a:r>
            </a:p>
          </p:txBody>
        </p:sp>
      </p:grpSp>
      <p:sp>
        <p:nvSpPr>
          <p:cNvPr id="14" name="TextBox 23"/>
          <p:cNvSpPr txBox="1"/>
          <p:nvPr/>
        </p:nvSpPr>
        <p:spPr>
          <a:xfrm>
            <a:off x="4174490" y="346075"/>
            <a:ext cx="2840355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用户痛点</a:t>
            </a: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900113" y="2939733"/>
            <a:ext cx="2160000" cy="5911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700" b="1" kern="0">
                <a:solidFill>
                  <a:schemeClr val="accent1"/>
                </a:solidFill>
                <a:latin typeface="+mn-ea"/>
                <a:cs typeface="+mn-ea"/>
              </a:rPr>
              <a:t>“</a:t>
            </a: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我不知道怎么开始</a:t>
            </a:r>
            <a:r>
              <a:rPr lang="en-US" altLang="zh-CN" sz="1700" b="1" kern="0">
                <a:solidFill>
                  <a:schemeClr val="accent1"/>
                </a:solidFill>
                <a:latin typeface="+mn-ea"/>
                <a:cs typeface="+mn-ea"/>
              </a:rPr>
              <a:t>”</a:t>
            </a: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900113" y="1685608"/>
            <a:ext cx="1325208" cy="99163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7500" lnSpcReduction="1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3706813" y="2939733"/>
            <a:ext cx="2160000" cy="5911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700" b="1" kern="0">
                <a:solidFill>
                  <a:schemeClr val="accent2"/>
                </a:solidFill>
                <a:latin typeface="+mn-ea"/>
                <a:cs typeface="+mn-ea"/>
              </a:rPr>
              <a:t>“</a:t>
            </a:r>
            <a:r>
              <a:rPr lang="zh-CN" altLang="en-US" sz="1700" b="1" kern="0">
                <a:solidFill>
                  <a:schemeClr val="accent2"/>
                </a:solidFill>
                <a:latin typeface="+mn-ea"/>
                <a:cs typeface="+mn-ea"/>
              </a:rPr>
              <a:t>我无法坚持</a:t>
            </a:r>
            <a:r>
              <a:rPr lang="en-US" altLang="zh-CN" sz="1700" b="1" kern="0">
                <a:solidFill>
                  <a:schemeClr val="accent2"/>
                </a:solidFill>
                <a:latin typeface="+mn-ea"/>
                <a:cs typeface="+mn-ea"/>
              </a:rPr>
              <a:t>”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3706813" y="1685608"/>
            <a:ext cx="1325208" cy="99163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7500" lnSpcReduction="1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2"/>
                </a:solidFill>
                <a:latin typeface="+mn-ea"/>
                <a:cs typeface="+mn-ea"/>
              </a:rPr>
              <a:t>02</a:t>
            </a: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6512878" y="2939733"/>
            <a:ext cx="2160000" cy="5911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700" b="1" kern="0">
                <a:solidFill>
                  <a:schemeClr val="accent1"/>
                </a:solidFill>
                <a:latin typeface="+mn-ea"/>
                <a:cs typeface="+mn-ea"/>
              </a:rPr>
              <a:t>“</a:t>
            </a:r>
            <a:r>
              <a:rPr lang="zh-CN" altLang="en-US" sz="1700" b="1" kern="0">
                <a:solidFill>
                  <a:schemeClr val="accent1"/>
                </a:solidFill>
                <a:latin typeface="+mn-ea"/>
                <a:cs typeface="+mn-ea"/>
              </a:rPr>
              <a:t>我吃的不对</a:t>
            </a:r>
            <a:r>
              <a:rPr lang="en-US" altLang="zh-CN" sz="1700" b="1" kern="0">
                <a:solidFill>
                  <a:schemeClr val="accent1"/>
                </a:solidFill>
                <a:latin typeface="+mn-ea"/>
                <a:cs typeface="+mn-ea"/>
              </a:rPr>
              <a:t>”</a:t>
            </a: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6512878" y="1685608"/>
            <a:ext cx="1325208" cy="99163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7500" lnSpcReduction="1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 dirty="0">
                <a:solidFill>
                  <a:schemeClr val="accent1"/>
                </a:solidFill>
                <a:latin typeface="+mn-ea"/>
                <a:cs typeface="+mn-ea"/>
              </a:rPr>
              <a:t>03</a:t>
            </a:r>
          </a:p>
        </p:txBody>
      </p:sp>
      <p:sp>
        <p:nvSpPr>
          <p:cNvPr id="29" name="矩形 28"/>
          <p:cNvSpPr/>
          <p:nvPr>
            <p:custDataLst>
              <p:tags r:id="rId7"/>
            </p:custDataLst>
          </p:nvPr>
        </p:nvSpPr>
        <p:spPr>
          <a:xfrm>
            <a:off x="9336088" y="2939733"/>
            <a:ext cx="2160000" cy="5911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1700" b="1" kern="0">
                <a:solidFill>
                  <a:schemeClr val="accent2"/>
                </a:solidFill>
                <a:latin typeface="+mn-ea"/>
                <a:cs typeface="+mn-ea"/>
              </a:rPr>
              <a:t>“</a:t>
            </a:r>
            <a:r>
              <a:rPr lang="zh-CN" altLang="en-US" sz="1700" b="1" kern="0">
                <a:solidFill>
                  <a:schemeClr val="accent2"/>
                </a:solidFill>
                <a:latin typeface="+mn-ea"/>
                <a:cs typeface="+mn-ea"/>
              </a:rPr>
              <a:t>我的努力看不到效果</a:t>
            </a:r>
            <a:r>
              <a:rPr lang="en-US" altLang="zh-CN" sz="1700" b="1" kern="0">
                <a:solidFill>
                  <a:schemeClr val="accent2"/>
                </a:solidFill>
                <a:latin typeface="+mn-ea"/>
                <a:cs typeface="+mn-ea"/>
              </a:rPr>
              <a:t>”</a:t>
            </a:r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9336088" y="1685608"/>
            <a:ext cx="1325208" cy="991633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 fontScale="97500" lnSpcReduction="1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7200" b="1" kern="0">
                <a:solidFill>
                  <a:schemeClr val="accent2"/>
                </a:solidFill>
                <a:latin typeface="+mn-ea"/>
                <a:cs typeface="+mn-ea"/>
              </a:rPr>
              <a:t>04</a:t>
            </a:r>
          </a:p>
        </p:txBody>
      </p: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>
            <a:off x="695008" y="1685608"/>
            <a:ext cx="0" cy="442717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0"/>
            </p:custDataLst>
          </p:nvPr>
        </p:nvCxnSpPr>
        <p:spPr>
          <a:xfrm>
            <a:off x="3501073" y="1685608"/>
            <a:ext cx="0" cy="442717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1"/>
            </p:custDataLst>
          </p:nvPr>
        </p:nvCxnSpPr>
        <p:spPr>
          <a:xfrm>
            <a:off x="6307138" y="1685608"/>
            <a:ext cx="0" cy="442717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>
            <a:off x="9130983" y="1685608"/>
            <a:ext cx="0" cy="442717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 descr="Go按钮手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21"/>
          <a:srcRect t="20014" b="20014"/>
          <a:stretch>
            <a:fillRect/>
          </a:stretch>
        </p:blipFill>
        <p:spPr>
          <a:xfrm>
            <a:off x="882968" y="3986213"/>
            <a:ext cx="2160000" cy="1296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26" name="图片 25" descr="健身女人越野跑在沙漠上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22"/>
          <a:srcRect t="4991" b="4991"/>
          <a:stretch>
            <a:fillRect/>
          </a:stretch>
        </p:blipFill>
        <p:spPr>
          <a:xfrm>
            <a:off x="3689668" y="3986213"/>
            <a:ext cx="2160000" cy="1296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alpha val="20000"/>
              </a:schemeClr>
            </a:solidFill>
          </a:ln>
        </p:spPr>
      </p:pic>
      <p:pic>
        <p:nvPicPr>
          <p:cNvPr id="33" name="图片 32" descr="甜酱油烧鸡饭配白菜，香菇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23"/>
          <a:srcRect t="19940" b="19940"/>
          <a:stretch>
            <a:fillRect/>
          </a:stretch>
        </p:blipFill>
        <p:spPr>
          <a:xfrm>
            <a:off x="6495733" y="3986213"/>
            <a:ext cx="2160000" cy="1296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35" name="图片 34" descr="情绪问题会造成损失。商人步履蹒跚，心情不好"/>
          <p:cNvPicPr>
            <a:picLocks noChangeAspect="1"/>
          </p:cNvPicPr>
          <p:nvPr>
            <p:custDataLst>
              <p:tags r:id="rId16"/>
            </p:custDataLst>
          </p:nvPr>
        </p:nvPicPr>
        <p:blipFill rotWithShape="1">
          <a:blip r:embed="rId24"/>
          <a:srcRect t="10004" b="10004"/>
          <a:stretch>
            <a:fillRect/>
          </a:stretch>
        </p:blipFill>
        <p:spPr>
          <a:xfrm>
            <a:off x="9318943" y="3986213"/>
            <a:ext cx="2160000" cy="1296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alpha val="20000"/>
              </a:schemeClr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sp>
        <p:nvSpPr>
          <p:cNvPr id="10" name="圆角矩形 9"/>
          <p:cNvSpPr/>
          <p:nvPr/>
        </p:nvSpPr>
        <p:spPr>
          <a:xfrm>
            <a:off x="2514600" y="2480310"/>
            <a:ext cx="7163435" cy="2002155"/>
          </a:xfrm>
          <a:prstGeom prst="roundRect">
            <a:avLst>
              <a:gd name="adj" fmla="val 12814"/>
            </a:avLst>
          </a:prstGeom>
          <a:solidFill>
            <a:schemeClr val="accent1">
              <a:lumMod val="20000"/>
              <a:lumOff val="80000"/>
              <a:alpha val="76000"/>
            </a:schemeClr>
          </a:solidFill>
          <a:ln>
            <a:noFill/>
          </a:ln>
          <a:effectLst>
            <a:outerShdw blurRad="571271" dist="50800" dir="5400000" sx="100004" sy="100004" algn="ctr" rotWithShape="0">
              <a:srgbClr val="2F5597">
                <a:alpha val="4097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19680" y="4317365"/>
            <a:ext cx="7163435" cy="1339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3FCFC"/>
              </a:gs>
              <a:gs pos="100000">
                <a:srgbClr val="2F79E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6000" b="1" dirty="0">
              <a:latin typeface="Source Han Sans SC" panose="020B0300000000000000" pitchFamily="34" charset="-128"/>
              <a:ea typeface="Source Han Sans SC" panose="020B0300000000000000" pitchFamily="34" charset="-128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624898" y="2936875"/>
            <a:ext cx="4436745" cy="1088390"/>
            <a:chOff x="4625" y="4674"/>
            <a:chExt cx="6987" cy="1714"/>
          </a:xfrm>
        </p:grpSpPr>
        <p:sp>
          <p:nvSpPr>
            <p:cNvPr id="12" name="文本框 11"/>
            <p:cNvSpPr txBox="1"/>
            <p:nvPr/>
          </p:nvSpPr>
          <p:spPr>
            <a:xfrm>
              <a:off x="7000" y="4674"/>
              <a:ext cx="4612" cy="17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400" b="1" dirty="0">
                  <a:solidFill>
                    <a:schemeClr val="tx1"/>
                  </a:solidFill>
                </a:rPr>
                <a:t>作品展示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625" y="4695"/>
              <a:ext cx="2132" cy="1672"/>
              <a:chOff x="5144929" y="1436051"/>
              <a:chExt cx="414027" cy="324754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5144929" y="1436051"/>
                <a:ext cx="333491" cy="32475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3FCFC"/>
                  </a:gs>
                  <a:gs pos="100000">
                    <a:srgbClr val="2F79E9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b="1" dirty="0">
                  <a:latin typeface="Source Han Sans SC" panose="020B0300000000000000" pitchFamily="34" charset="-128"/>
                  <a:ea typeface="Source Han Sans SC" panose="020B0300000000000000" pitchFamily="34" charset="-128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55549" y="1457224"/>
                <a:ext cx="403407" cy="28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spc="-150" dirty="0">
                    <a:latin typeface="Source Han Sans SC Heavy" panose="020B0300000000000000" pitchFamily="34" charset="-128"/>
                    <a:ea typeface="Source Han Sans SC Heavy" panose="020B0300000000000000" pitchFamily="34" charset="-128"/>
                  </a:rPr>
                  <a:t>02</a:t>
                </a:r>
                <a:endParaRPr lang="zh-CN" altLang="en-US" sz="5400" b="1" spc="-150" dirty="0">
                  <a:latin typeface="Source Han Sans SC Heavy" panose="020B0300000000000000" pitchFamily="34" charset="-128"/>
                  <a:ea typeface="Source Han Sans SC Heavy" panose="020B0300000000000000" pitchFamily="34" charset="-128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作品展示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l="9304" t="-12" r="8128"/>
          <a:stretch>
            <a:fillRect/>
          </a:stretch>
        </p:blipFill>
        <p:spPr>
          <a:xfrm>
            <a:off x="1838325" y="1082040"/>
            <a:ext cx="8515350" cy="52984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03400" y="2646680"/>
            <a:ext cx="2001520" cy="337312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1660" y="3429000"/>
            <a:ext cx="147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uFillTx/>
              </a:rPr>
              <a:t>功能栏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92515" y="116840"/>
            <a:ext cx="3378200" cy="466090"/>
            <a:chOff x="12925" y="184"/>
            <a:chExt cx="6133" cy="847"/>
          </a:xfrm>
        </p:grpSpPr>
        <p:grpSp>
          <p:nvGrpSpPr>
            <p:cNvPr id="19" name="组合 18"/>
            <p:cNvGrpSpPr/>
            <p:nvPr/>
          </p:nvGrpSpPr>
          <p:grpSpPr>
            <a:xfrm>
              <a:off x="15227" y="348"/>
              <a:ext cx="3831" cy="520"/>
              <a:chOff x="15227" y="348"/>
              <a:chExt cx="3831" cy="520"/>
            </a:xfrm>
          </p:grpSpPr>
          <p:pic>
            <p:nvPicPr>
              <p:cNvPr id="20" name="图片 19" descr="/Users/mac/Documents/Sync/Using/0_Datawhale教研/0相关素材/Logos/Datawhale.pngDatawhale"/>
              <p:cNvPicPr>
                <a:picLocks noChangeAspect="1"/>
              </p:cNvPicPr>
              <p:nvPr/>
            </p:nvPicPr>
            <p:blipFill>
              <a:blip r:embed="rId3"/>
              <a:srcRect l="-2855" t="-7269" r="-2538" b="-7269"/>
              <a:stretch>
                <a:fillRect/>
              </a:stretch>
            </p:blipFill>
            <p:spPr>
              <a:xfrm>
                <a:off x="15407" y="348"/>
                <a:ext cx="3651" cy="520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5227" y="348"/>
                <a:ext cx="0" cy="520"/>
              </a:xfrm>
              <a:prstGeom prst="line">
                <a:avLst/>
              </a:prstGeom>
              <a:ln w="28575" cap="flat" cmpd="sng">
                <a:solidFill>
                  <a:schemeClr val="bg1">
                    <a:lumMod val="95000"/>
                  </a:schemeClr>
                </a:solidFill>
                <a:prstDash val="solid"/>
                <a:miter lim="800000"/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22" name="图片 21" descr="/Users/mac/Documents/Sync/Using/0_Datawhale教研/25秋训营/AWS-Kiro/User Group Logo.pngUser Group Logo"/>
            <p:cNvPicPr>
              <a:picLocks noChangeAspect="1"/>
            </p:cNvPicPr>
            <p:nvPr/>
          </p:nvPicPr>
          <p:blipFill>
            <a:blip r:embed="rId4"/>
            <a:srcRect t="11" b="11"/>
            <a:stretch>
              <a:fillRect/>
            </a:stretch>
          </p:blipFill>
          <p:spPr>
            <a:xfrm>
              <a:off x="12925" y="184"/>
              <a:ext cx="2122" cy="84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-401955" y="307975"/>
            <a:ext cx="3948430" cy="554355"/>
            <a:chOff x="-633" y="484"/>
            <a:chExt cx="6218" cy="873"/>
          </a:xfrm>
        </p:grpSpPr>
        <p:sp>
          <p:nvSpPr>
            <p:cNvPr id="5" name="圆角矩形 4"/>
            <p:cNvSpPr/>
            <p:nvPr/>
          </p:nvSpPr>
          <p:spPr>
            <a:xfrm>
              <a:off x="-633" y="484"/>
              <a:ext cx="6218" cy="8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53FCFC"/>
                </a:gs>
                <a:gs pos="100000">
                  <a:srgbClr val="2F79E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b="1" dirty="0">
                <a:latin typeface="Source Han Sans SC" panose="020B0300000000000000" pitchFamily="34" charset="-128"/>
                <a:ea typeface="Source Han Sans SC" panose="020B0300000000000000" pitchFamily="34" charset="-128"/>
              </a:endParaRPr>
            </a:p>
          </p:txBody>
        </p:sp>
        <p:sp>
          <p:nvSpPr>
            <p:cNvPr id="6" name="TextBox 23"/>
            <p:cNvSpPr txBox="1"/>
            <p:nvPr/>
          </p:nvSpPr>
          <p:spPr>
            <a:xfrm>
              <a:off x="916" y="512"/>
              <a:ext cx="4473" cy="8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  <a:defRPr/>
              </a:pPr>
              <a:r>
                <a:rPr lang="zh-CN" altLang="en-US" sz="2800" b="1" dirty="0">
                  <a:latin typeface="微软雅黑" panose="020B0503020204020204" charset="-122"/>
                  <a:ea typeface="微软雅黑" panose="020B0503020204020204" charset="-122"/>
                </a:rPr>
                <a:t>作品展示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415" y="685165"/>
            <a:ext cx="8836025" cy="4217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210" y="4766945"/>
            <a:ext cx="6022975" cy="1904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60" y="963930"/>
            <a:ext cx="4248785" cy="549783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38200" y="980440"/>
            <a:ext cx="1442720" cy="36576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374640" y="2540000"/>
            <a:ext cx="1442720" cy="36576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374640" y="4766945"/>
            <a:ext cx="1442720" cy="365760"/>
          </a:xfrm>
          <a:prstGeom prst="rect">
            <a:avLst/>
          </a:prstGeom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15857,3323868,3321412,3325351,3321502,3323369,3321880,3322423,3326190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76_1*l_h_f*1_2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请单击此处输入你的正文内容，文字是您思想的提炼，为了最终演示发布的良好效果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2_2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gradient&quot;:[{&quot;brightness&quot;:0,&quot;colorType&quot;:1,&quot;foreColorIndex&quot;:5,&quot;pos&quot;:1,&quot;transparency&quot;:0},{&quot;brightness&quot;:0.30000001192092896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2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3_3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3_4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.649999976158142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76_1*l_h_a*1_3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编辑添加项目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76_1*l_h_f*1_3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请单击此处输入你的正文具体内容，文字是您思想的重要提炼，为了最终演示发布的良好效果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3_2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gradient&quot;:[{&quot;brightness&quot;:0,&quot;colorType&quot;:1,&quot;foreColorIndex&quot;:5,&quot;pos&quot;:1,&quot;transparency&quot;:0},{&quot;brightness&quot;:0.30000001192092896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3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750061035156,&quot;left&quot;:54.48223876953125,&quot;top&quot;:185.4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，简明扼要地阐述您的观点，根据需要可酌情增减文字,单击此处添加文本具体内容"/>
  <p:tag name="KSO_WM_UNIT_FILL_TYPE" val="3"/>
  <p:tag name="KSO_WM_DIAGRAM_USE_COLOR_VALUE" val="{&quot;color_scheme&quot;:1,&quot;color_type&quot;:1,&quot;theme_color_indexes&quot;:[5,6,5,6,5,6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4_1*l_h_i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750061035156,&quot;left&quot;:54.48223876953125,&quot;top&quot;:185.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1*l_h_f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750061035156,&quot;left&quot;:54.48223876953125,&quot;top&quot;:185.4,&quot;width&quot;:851.0355224609375}"/>
  <p:tag name="KSO_WM_UNIT_VALUE" val="5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UNIT_TEXT_LAYER_COUNT" val="1"/>
  <p:tag name="KSO_WM_BEAUTIFY_FLAG" val="#wm#"/>
  <p:tag name="KSO_WM_UNIT_PRESET_TEXT" val="单击此处添加文本具体内容，简明扼要地阐述您的观点，根据需要可酌情增减文字，单击此处添加文本具体内容"/>
  <p:tag name="KSO_WM_UNIT_FILL_TYPE" val="3"/>
  <p:tag name="KSO_WM_DIAGRAM_USE_COLOR_VALUE" val="{&quot;color_scheme&quot;:1,&quot;color_type&quot;:1,&quot;theme_color_indexes&quot;:[5,6,5,6,5,6]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750061035156,&quot;left&quot;:54.48223876953125,&quot;top&quot;:185.4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KSO_WM_DIAGRAM_USE_COLOR_VALUE" val="{&quot;color_scheme&quot;:1,&quot;color_type&quot;:1,&quot;theme_color_indexes&quot;:[5,6,5,6,5,6]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750061035156,&quot;left&quot;:54.48223876953125,&quot;top&quot;:185.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4_1*l_h_i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750061035156,&quot;left&quot;:54.48223876953125,&quot;top&quot;:185.4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4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UNIT_VALUE" val="12"/>
  <p:tag name="KSO_WM_DIAGRAM_MAX_ITEMCNT" val="4"/>
  <p:tag name="KSO_WM_DIAGRAM_MIN_ITEMCNT" val="2"/>
  <p:tag name="KSO_WM_DIAGRAM_VIRTUALLY_FRAME" val="{&quot;height&quot;:286.4750061035156,&quot;left&quot;:54.48223876953125,&quot;top&quot;:185.4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86.4750061035156,&quot;left&quot;:54.48223876953125,&quot;top&quot;:185.4,&quot;width&quot;:851.035522460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1"/>
  <p:tag name="KSO_WM_DIAGRAM_USE_COLOR_VALUE" val="{&quot;color_scheme&quot;:1,&quot;color_type&quot;:1,&quot;theme_color_indexes&quot;:[5,6,5,6,5,6]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4_1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3_1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2_1"/>
  <p:tag name="KSO_WM_TEMPLATE_CATEGORY" val="diagram"/>
  <p:tag name="KSO_WM_TEMPLATE_INDEX" val="20234406"/>
  <p:tag name="KSO_WM_UNIT_LAYERLEVEL" val="1_1_1"/>
  <p:tag name="KSO_WM_TAG_VERSION" val="3.0"/>
  <p:tag name="KSO_WM_UNIT_TYPE" val="m_h_i"/>
  <p:tag name="KSO_WM_UNIT_INDEX" val="1_2_1"/>
  <p:tag name="KSO_WM_DIAGRAM_GROUP_CODE" val="m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1_1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f*1_2_1"/>
  <p:tag name="KSO_WM_TEMPLATE_CATEGORY" val="diagram"/>
  <p:tag name="KSO_WM_TEMPLATE_INDEX" val="20234406"/>
  <p:tag name="KSO_WM_UNIT_LAYERLEVEL" val="1_1_1"/>
  <p:tag name="KSO_WM_TAG_VERSION" val="3.0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VALUE" val="80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根据需要可酌情增减文字，以便观者能够准确地理解您所传达的思想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f*1_1_1"/>
  <p:tag name="KSO_WM_TEMPLATE_CATEGORY" val="diagram"/>
  <p:tag name="KSO_WM_TEMPLATE_INDEX" val="20234406"/>
  <p:tag name="KSO_WM_UNIT_LAYERLEVEL" val="1_1_1"/>
  <p:tag name="KSO_WM_TAG_VERSION" val="3.0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VALUE" val="80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根据需要可酌情增减文字，以便观者能够准确地理解您所传达的思想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f*1_3_1"/>
  <p:tag name="KSO_WM_TEMPLATE_CATEGORY" val="diagram"/>
  <p:tag name="KSO_WM_TEMPLATE_INDEX" val="20234406"/>
  <p:tag name="KSO_WM_UNIT_LAYERLEVEL" val="1_1_1"/>
  <p:tag name="KSO_WM_TAG_VERSION" val="3.0"/>
  <p:tag name="KSO_WM_UNIT_SUBTYPE" val="a"/>
  <p:tag name="KSO_WM_UNIT_NOCLEAR" val="0"/>
  <p:tag name="KSO_WM_DIAGRAM_GROUP_CODE" val="m1-1"/>
  <p:tag name="KSO_WM_UNIT_TYPE" val="m_h_f"/>
  <p:tag name="KSO_WM_UNIT_INDEX" val="1_3_1"/>
  <p:tag name="KSO_WM_DIAGRAM_VERSION" val="3"/>
  <p:tag name="KSO_WM_DIAGRAM_COLOR_TRICK" val="1"/>
  <p:tag name="KSO_WM_DIAGRAM_COLOR_TEXT_CAN_REMOVE" val="n"/>
  <p:tag name="KSO_WM_UNIT_VALUE" val="80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内容观点根据需要可酌情增减文字，以便观者能够准确地理解您所传达的思想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1_5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1_5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1_4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  <p:tag name="KSO_WM_DIAGRAM_USE_COLOR_VALUE" val="{&quot;color_scheme&quot;:1,&quot;color_type&quot;:1,&quot;theme_color_indexes&quot;:[5,6,5,6,5,6]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2_5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2_5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2_4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2_4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  <p:tag name="KSO_WM_DIAGRAM_USE_COLOR_VALUE" val="{&quot;color_scheme&quot;:1,&quot;color_type&quot;:1,&quot;theme_color_indexes&quot;:[5,6,5,6,5,6]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3_5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3_5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3_4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3_4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  <p:tag name="KSO_WM_DIAGRAM_USE_COLOR_VALUE" val="{&quot;color_scheme&quot;:1,&quot;color_type&quot;:1,&quot;theme_color_indexes&quot;:[5,6,5,6,5,6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2_6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2_6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3"/>
  <p:tag name="KSO_WM_UNIT_FILL_FORE_SCHEMECOLOR_INDEX_BRIGHTNESS" val="0.75"/>
  <p:tag name="KSO_WM_UNIT_LINE_FORE_SCHEMECOLOR_INDEX" val="-2"/>
  <p:tag name="KSO_WM_DIAGRAM_USE_COLOR_VALUE" val="{&quot;color_scheme&quot;:1,&quot;color_type&quot;:1,&quot;theme_color_indexes&quot;:[5,6,5,6,5,6]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3_6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3_6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3"/>
  <p:tag name="KSO_WM_UNIT_FILL_FORE_SCHEMECOLOR_INDEX_BRIGHTNESS" val="0.75"/>
  <p:tag name="KSO_WM_UNIT_LINE_FORE_SCHEMECOLOR_INDEX" val="-2"/>
  <p:tag name="KSO_WM_DIAGRAM_USE_COLOR_VALUE" val="{&quot;color_scheme&quot;:1,&quot;color_type&quot;:1,&quot;theme_color_indexes&quot;:[5,6,5,6,5,6]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4_5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4_5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.15000000596046448,&quot;colorType&quot;:1,&quot;foreColorIndex&quot;:5,&quot;pos&quot;:0.349999994039535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-2"/>
  <p:tag name="KSO_WM_DIAGRAM_USE_COLOR_VALUE" val="{&quot;color_scheme&quot;:1,&quot;color_type&quot;:1,&quot;theme_color_indexes&quot;:[5,6,5,6,5,6]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4_4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4_4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-2"/>
  <p:tag name="KSO_WM_DIAGRAM_USE_COLOR_VALUE" val="{&quot;color_scheme&quot;:1,&quot;color_type&quot;:1,&quot;theme_color_indexes&quot;:[5,6,5,6,5,6]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4_6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4_6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3"/>
  <p:tag name="KSO_WM_UNIT_FILL_FORE_SCHEMECOLOR_INDEX_BRIGHTNESS" val="0.75"/>
  <p:tag name="KSO_WM_UNIT_LINE_FORE_SCHEMECOLOR_INDEX" val="-2"/>
  <p:tag name="KSO_WM_DIAGRAM_USE_COLOR_VALUE" val="{&quot;color_scheme&quot;:1,&quot;color_type&quot;:1,&quot;theme_color_indexes&quot;:[5,6,5,6,5,6]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i*1_1"/>
  <p:tag name="KSO_WM_TEMPLATE_CATEGORY" val="diagram"/>
  <p:tag name="KSO_WM_TEMPLATE_INDEX" val="20234406"/>
  <p:tag name="KSO_WM_UNIT_LAYERLEVEL" val="1_1"/>
  <p:tag name="KSO_WM_TAG_VERSION" val="3.0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solid&quot;:{&quot;brightness&quot;:0.6499999761581421,&quot;colorType&quot;:1,&quot;foreColorIndex&quot;:13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3"/>
  <p:tag name="KSO_WM_UNIT_FILL_FORE_SCHEMECOLOR_INDEX_BRIGHTNESS" val="0.65"/>
  <p:tag name="KSO_WM_UNIT_LINE_FORE_SCHEMECOLOR_INDEX" val="-2"/>
  <p:tag name="KSO_WM_DIAGRAM_USE_COLOR_VALUE" val="{&quot;color_scheme&quot;:1,&quot;color_type&quot;:1,&quot;theme_color_indexes&quot;:[5,6,5,6,5,6]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i*1_1_6"/>
  <p:tag name="KSO_WM_TEMPLATE_CATEGORY" val="diagram"/>
  <p:tag name="KSO_WM_TEMPLATE_INDEX" val="20234406"/>
  <p:tag name="KSO_WM_UNIT_LAYERLEVEL" val="1_1_1"/>
  <p:tag name="KSO_WM_TAG_VERSION" val="3.0"/>
  <p:tag name="KSO_WM_DIAGRAM_GROUP_CODE" val="m1-1"/>
  <p:tag name="KSO_WM_UNIT_TYPE" val="m_h_i"/>
  <p:tag name="KSO_WM_UNIT_INDEX" val="1_1_6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solid&quot;:{&quot;brightness&quot;:0.75,&quot;colorType&quot;:1,&quot;foreColorIndex&quot;:13,&quot;transparency&quot;:0.7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13"/>
  <p:tag name="KSO_WM_UNIT_FILL_FORE_SCHEMECOLOR_INDEX_BRIGHTNESS" val="0.75"/>
  <p:tag name="KSO_WM_UNIT_LINE_FORE_SCHEMECOLOR_INDEX" val="-2"/>
  <p:tag name="KSO_WM_DIAGRAM_USE_COLOR_VALUE" val="{&quot;color_scheme&quot;:1,&quot;color_type&quot;:1,&quot;theme_color_indexes&quot;:[5,6,5,6,5,6]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406_2*m_h_f*1_4_1"/>
  <p:tag name="KSO_WM_TEMPLATE_CATEGORY" val="diagram"/>
  <p:tag name="KSO_WM_TEMPLATE_INDEX" val="20234406"/>
  <p:tag name="KSO_WM_UNIT_LAYERLEVEL" val="1_1_1"/>
  <p:tag name="KSO_WM_TAG_VERSION" val="3.0"/>
  <p:tag name="KSO_WM_UNIT_SUBTYPE" val="a"/>
  <p:tag name="KSO_WM_UNIT_NOCLEAR" val="0"/>
  <p:tag name="KSO_WM_DIAGRAM_GROUP_CODE" val="m1-1"/>
  <p:tag name="KSO_WM_UNIT_TYPE" val="m_h_f"/>
  <p:tag name="KSO_WM_UNIT_INDEX" val="1_4_1"/>
  <p:tag name="KSO_WM_DIAGRAM_VERSION" val="3"/>
  <p:tag name="KSO_WM_DIAGRAM_COLOR_TRICK" val="1"/>
  <p:tag name="KSO_WM_DIAGRAM_COLOR_TEXT_CAN_REMOVE" val="n"/>
  <p:tag name="KSO_WM_UNIT_VALUE" val="80"/>
  <p:tag name="KSO_WM_DIAGRAM_MAX_ITEMCNT" val="4"/>
  <p:tag name="KSO_WM_DIAGRAM_MIN_ITEMCNT" val="3"/>
  <p:tag name="KSO_WM_DIAGRAM_VIRTUALLY_FRAME" val="{&quot;height&quot;:422.7,&quot;left&quot;:230,&quot;top&quot;:118.05,&quot;width&quot;:715.98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根据需要可酌情增减文字，以便观者能够准确地理解您所传达的思想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5.97499389648438,&quot;top&quot;:102.5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4500454735944,&quot;left&quot;:55.97499389648438,&quot;top&quot;:102.52499389648438,&quot;width&quot;:854.4500122070312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的观点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5.97499389648438,&quot;top&quot;:102.52499389648438,&quot;width&quot;:854.4500122070312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4500454735944,&quot;left&quot;:55.97499389648438,&quot;top&quot;:102.52499389648438,&quot;width&quot;:854.4500122070312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单击此处添加文本具体内容，简明扼要地阐述您的观点。以便观者准确地理解您传达的思想单击此处添加文本具体内容。"/>
  <p:tag name="KSO_WM_UNIT_LINE_FORE_SCHEMECOLOR_INDEX" val="8"/>
  <p:tag name="KSO_WM_DIAGRAM_USE_COLOR_VALUE" val="{&quot;color_scheme&quot;:1,&quot;color_type&quot;:1,&quot;theme_color_indexes&quot;:[5,6,5,6,5,6]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5.97499389648438,&quot;top&quot;:102.5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3.4500454735944,&quot;left&quot;:55.97499389648438,&quot;top&quot;:102.52499389648438,&quot;width&quot;:854.4500122070312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。"/>
  <p:tag name="KSO_WM_UNIT_LINE_FORE_SCHEMECOLOR_INDEX" val="5"/>
  <p:tag name="KSO_WM_DIAGRAM_USE_COLOR_VALUE" val="{&quot;color_scheme&quot;:1,&quot;color_type&quot;:1,&quot;theme_color_indexes&quot;:[5,6,5,6,5,6]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2*l_h_a*1_1_1"/>
  <p:tag name="KSO_WM_TEMPLATE_CATEGORY" val="diagram"/>
  <p:tag name="KSO_WM_TEMPLATE_INDEX" val="20233337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2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2*l_h_a*1_2_1"/>
  <p:tag name="KSO_WM_TEMPLATE_CATEGORY" val="diagram"/>
  <p:tag name="KSO_WM_TEMPLATE_INDEX" val="20233337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2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2*l_h_a*1_3_1"/>
  <p:tag name="KSO_WM_TEMPLATE_CATEGORY" val="diagram"/>
  <p:tag name="KSO_WM_TEMPLATE_INDEX" val="20233337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2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337_2*l_h_a*1_4_1"/>
  <p:tag name="KSO_WM_TEMPLATE_CATEGORY" val="diagram"/>
  <p:tag name="KSO_WM_TEMPLATE_INDEX" val="20233337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3337_2*l_h_i*1_4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37_2*l_h_i*1_1_2"/>
  <p:tag name="KSO_WM_TEMPLATE_CATEGORY" val="diagram"/>
  <p:tag name="KSO_WM_TEMPLATE_INDEX" val="20233337"/>
  <p:tag name="KSO_WM_UNIT_LAYERLEVEL" val="1_1_1"/>
  <p:tag name="KSO_WM_TAG_VERSION" val="3.0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37_2*l_h_i*1_2_2"/>
  <p:tag name="KSO_WM_TEMPLATE_CATEGORY" val="diagram"/>
  <p:tag name="KSO_WM_TEMPLATE_INDEX" val="20233337"/>
  <p:tag name="KSO_WM_UNIT_LAYERLEVEL" val="1_1_1"/>
  <p:tag name="KSO_WM_TAG_VERSION" val="3.0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37_2*l_h_i*1_3_2"/>
  <p:tag name="KSO_WM_TEMPLATE_CATEGORY" val="diagram"/>
  <p:tag name="KSO_WM_TEMPLATE_INDEX" val="20233337"/>
  <p:tag name="KSO_WM_UNIT_LAYERLEVEL" val="1_1_1"/>
  <p:tag name="KSO_WM_TAG_VERSION" val="3.0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37_2*l_h_i*1_4_2"/>
  <p:tag name="KSO_WM_TEMPLATE_CATEGORY" val="diagram"/>
  <p:tag name="KSO_WM_TEMPLATE_INDEX" val="20233337"/>
  <p:tag name="KSO_WM_UNIT_LAYERLEVEL" val="1_1_1"/>
  <p:tag name="KSO_WM_TAG_VERSION" val="3.0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l_h_d*1_1_1"/>
  <p:tag name="KSO_WM_TEMPLATE_CATEGORY" val="diagram"/>
  <p:tag name="KSO_WM_TEMPLATE_INDEX" val="20233337"/>
  <p:tag name="KSO_WM_UNIT_LAYERLEVEL" val="1_1_1"/>
  <p:tag name="KSO_WM_TAG_VERSION" val="3.0"/>
  <p:tag name="KSO_WM_UNIT_VALUE" val="360*600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l_h_d*1_2_1"/>
  <p:tag name="KSO_WM_TEMPLATE_CATEGORY" val="diagram"/>
  <p:tag name="KSO_WM_TEMPLATE_INDEX" val="20233337"/>
  <p:tag name="KSO_WM_UNIT_LAYERLEVEL" val="1_1_1"/>
  <p:tag name="KSO_WM_TAG_VERSION" val="3.0"/>
  <p:tag name="KSO_WM_UNIT_VALUE" val="360*600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l_h_d*1_3_1"/>
  <p:tag name="KSO_WM_TEMPLATE_CATEGORY" val="diagram"/>
  <p:tag name="KSO_WM_TEMPLATE_INDEX" val="20233337"/>
  <p:tag name="KSO_WM_UNIT_LAYERLEVEL" val="1_1_1"/>
  <p:tag name="KSO_WM_TAG_VERSION" val="3.0"/>
  <p:tag name="KSO_WM_UNIT_VALUE" val="360*600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37_2*l_h_d*1_4_1"/>
  <p:tag name="KSO_WM_TEMPLATE_CATEGORY" val="diagram"/>
  <p:tag name="KSO_WM_TEMPLATE_INDEX" val="20233337"/>
  <p:tag name="KSO_WM_UNIT_LAYERLEVEL" val="1_1_1"/>
  <p:tag name="KSO_WM_TAG_VERSION" val="3.0"/>
  <p:tag name="KSO_WM_UNIT_VALUE" val="360*600"/>
  <p:tag name="KSO_WM_DIAGRAM_GROUP_CODE" val="l1-1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48.62326995609317,&quot;left&quot;:54.72503937007874,&quot;top&quot;:132.72503937007872,&quot;width&quot;:850.516293637733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3_1*l_h_a*1_1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"/>
  <p:tag name="KSO_WM_UNIT_VALUE" val="13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TEXT_TYPE" val="1"/>
  <p:tag name="KSO_WM_BEAUTIFY_FLAG" val="#wm#"/>
  <p:tag name="KSO_WM_UNIT_PRESET_TEXT" val="添加标题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3_1*l_h_f*1_1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.5"/>
  <p:tag name="KSO_WM_UNIT_VALUE" val="6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TEXT_TYPE" val="1"/>
  <p:tag name="KSO_WM_UNIT_TEXT_LAYER_COUNT" val="1"/>
  <p:tag name="KSO_WM_BEAUTIFY_FLAG" val="#wm#"/>
  <p:tag name="KSO_WM_UNIT_PRESET_TEXT" val="单击此处输入你的项正文，文字是您思想的提炼，单击此处文本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963_1*l_h_i*1_1_1"/>
  <p:tag name="KSO_WM_TEMPLATE_CATEGORY" val="diagram"/>
  <p:tag name="KSO_WM_TEMPLATE_INDEX" val="20231963"/>
  <p:tag name="KSO_WM_UNIT_LAYERLEVEL" val="1_1_1"/>
  <p:tag name="KSO_WM_TAG_VERSION" val="3.0"/>
  <p:tag name="KSO_WM_UNIT_LINE_FORE_SCHEMECOLOR_INDEX_BRIGHTNESS" val="0"/>
  <p:tag name="KSO_WM_UNIT_LINE_FILL_TYPE" val="2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63_1*l_h_a*1_4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"/>
  <p:tag name="KSO_WM_UNIT_VALUE" val="13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TEXT_TYPE" val="1"/>
  <p:tag name="KSO_WM_BEAUTIFY_FLAG" val="#wm#"/>
  <p:tag name="KSO_WM_UNIT_PRESET_TEXT" val="添加标题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63_1*l_h_f*1_4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.5"/>
  <p:tag name="KSO_WM_UNIT_VALUE" val="6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TEXT_TYPE" val="1"/>
  <p:tag name="KSO_WM_UNIT_TEXT_LAYER_COUNT" val="1"/>
  <p:tag name="KSO_WM_BEAUTIFY_FLAG" val="#wm#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963_1*l_h_i*1_4_1"/>
  <p:tag name="KSO_WM_TEMPLATE_CATEGORY" val="diagram"/>
  <p:tag name="KSO_WM_TEMPLATE_INDEX" val="20231963"/>
  <p:tag name="KSO_WM_UNIT_LAYERLEVEL" val="1_1_1"/>
  <p:tag name="KSO_WM_TAG_VERSION" val="3.0"/>
  <p:tag name="KSO_WM_UNIT_LINE_FORE_SCHEMECOLOR_INDEX_BRIGHTNESS" val="0"/>
  <p:tag name="KSO_WM_UNIT_LINE_FILL_TYPE" val="2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3_1*l_h_a*1_2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"/>
  <p:tag name="KSO_WM_UNIT_VALUE" val="13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TEXT_TYPE" val="1"/>
  <p:tag name="KSO_WM_BEAUTIFY_FLAG" val="#wm#"/>
  <p:tag name="KSO_WM_UNIT_PRESET_TEXT" val="添加标题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963_1*l_h_i*1_2_1"/>
  <p:tag name="KSO_WM_TEMPLATE_CATEGORY" val="diagram"/>
  <p:tag name="KSO_WM_TEMPLATE_INDEX" val="20231963"/>
  <p:tag name="KSO_WM_UNIT_LAYERLEVEL" val="1_1_1"/>
  <p:tag name="KSO_WM_TAG_VERSION" val="3.0"/>
  <p:tag name="KSO_WM_UNIT_LINE_FORE_SCHEMECOLOR_INDEX_BRIGHTNESS" val="0"/>
  <p:tag name="KSO_WM_UNIT_LINE_FILL_TYPE" val="2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3_1*l_h_a*1_3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"/>
  <p:tag name="KSO_WM_UNIT_VALUE" val="13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TEXT_TYPE" val="1"/>
  <p:tag name="KSO_WM_BEAUTIFY_FLAG" val="#wm#"/>
  <p:tag name="KSO_WM_UNIT_PRESET_TEXT" val="添加标题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963_1*l_h_i*1_3_1"/>
  <p:tag name="KSO_WM_TEMPLATE_CATEGORY" val="diagram"/>
  <p:tag name="KSO_WM_TEMPLATE_INDEX" val="20231963"/>
  <p:tag name="KSO_WM_UNIT_LAYERLEVEL" val="1_1_1"/>
  <p:tag name="KSO_WM_TAG_VERSION" val="3.0"/>
  <p:tag name="KSO_WM_UNIT_LINE_FORE_SCHEMECOLOR_INDEX_BRIGHTNESS" val="0"/>
  <p:tag name="KSO_WM_UNIT_LINE_FILL_TYPE" val="2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3_1*l_h_f*1_2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.5"/>
  <p:tag name="KSO_WM_UNIT_VALUE" val="6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TEXT_TYPE" val="1"/>
  <p:tag name="KSO_WM_UNIT_TEXT_LAYER_COUNT" val="1"/>
  <p:tag name="KSO_WM_BEAUTIFY_FLAG" val="#wm#"/>
  <p:tag name="KSO_WM_UNIT_PRESET_TEXT" val="单击此处输入你的项正文内容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3_1*l_h_f*1_3_1"/>
  <p:tag name="KSO_WM_TEMPLATE_CATEGORY" val="diagram"/>
  <p:tag name="KSO_WM_TEMPLATE_INDEX" val="20231963"/>
  <p:tag name="KSO_WM_UNIT_LAYERLEVEL" val="1_1_1"/>
  <p:tag name="KSO_WM_TAG_VERSION" val="3.0"/>
  <p:tag name="KSO_WM_UNIT_TEXT_FILL_FORE_SCHEMECOLOR_INDEX_BRIGHTNESS" val="0.5"/>
  <p:tag name="KSO_WM_UNIT_VALUE" val="6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07.3500424218366,&quot;left&quot;:52.47935791015625,&quot;top&quot;:104.9749969482422,&quot;width&quot;:840.66190193236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  <p:tag name="KSO_WM_UNIT_TEXT_TYPE" val="1"/>
  <p:tag name="KSO_WM_UNIT_TEXT_LAYER_COUNT" val="1"/>
  <p:tag name="KSO_WM_BEAUTIFY_FLAG" val="#wm#"/>
  <p:tag name="KSO_WM_UNIT_PRESET_TEXT" val="单击此处输入你的项正文，文字是您思想的提炼，单击此处文本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4"/>
  <p:tag name="KSO_WM_UNIT_ID" val="diagram20234386_1*l_h_i*1_4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0,&quot;colorType&quot;:1,&quot;foreColorIndex&quot;:5,&quot;pos&quot;:0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3"/>
  <p:tag name="KSO_WM_UNIT_ID" val="diagram20234386_1*l_h_i*1_4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0.30000001192092896,&quot;colorType&quot;:1,&quot;foreColorIndex&quot;:5,&quot;pos&quot;:0,&quot;transparency&quot;:0},{&quot;brightness&quot;:0.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2"/>
  <p:tag name="KSO_WM_UNIT_ID" val="diagram20234386_1*l_h_i*1_4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-0.25,&quot;colorType&quot;:1,&quot;foreColorIndex&quot;:5,&quot;pos&quot;:0.3899999856948852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386_1*l_h_i*1_2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0,&quot;colorType&quot;:1,&quot;foreColorIndex&quot;:5,&quot;pos&quot;:0,&quot;transparency&quot;:0},{&quot;brightness&quot;:0.30000001192092896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386_1*l_h_i*1_2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0.30000001192092896,&quot;colorType&quot;:1,&quot;foreColorIndex&quot;:5,&quot;pos&quot;:0,&quot;transparency&quot;:0},{&quot;brightness&quot;:0.30000001192092896,&quot;colorType&quot;:1,&quot;foreColorIndex&quot;:5,&quot;pos&quot;:1,&quot;transparency&quot;:0},{&quot;brightness&quot;:0.5,&quot;colorType&quot;:1,&quot;foreColorIndex&quot;:5,&quot;pos&quot;:0.540000021457672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386_1*l_h_i*1_2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-0.25,&quot;colorType&quot;:1,&quot;foreColorIndex&quot;:5,&quot;pos&quot;:0.3899999856948852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386_1*l_h_i*1_1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0.699999988079071,&quot;colorType&quot;:1,&quot;foreColorIndex&quot;:5,&quot;pos&quot;:0,&quot;transparency&quot;:0},{&quot;brightness&quot;:0.69999998807907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386_1*l_h_i*1_1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386_1*l_h_i*1_1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-0.05000000074505806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4"/>
  <p:tag name="KSO_WM_UNIT_ID" val="diagram20234386_1*l_h_i*1_3_4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3"/>
  <p:tag name="KSO_WM_UNIT_ID" val="diagram20234386_1*l_h_i*1_3_3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4386_1*l_h_i*1_3_2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gradient&quot;:[{&quot;brightness&quot;:0.10000000149011612,&quot;colorType&quot;:1,&quot;foreColorIndex&quot;:5,&quot;pos&quot;:0,&quot;transparency&quot;:0},{&quot;brightness&quot;:0.10000000149011612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4386_1*l_h_i*1_3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386_1*l_h_i*1_1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1"/>
  <p:tag name="KSO_WM_UNIT_ID" val="diagram20234386_1*l_h_i*1_4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386_1*l_h_i*1_2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386_1*l_h_f*1_1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VALUE" val="5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项正文，文字是您思想的提炼，请尽量言简意赅的阐述观点单击输入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4386_1*l_h_f*1_3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VALUE" val="5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项正文，文字是您思想的提炼，请尽量言简意赅的阐述观点单击输入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386_1*l_h_f*1_2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1"/>
  <p:tag name="KSO_WM_DIAGRAM_GROUP_CODE" val="l1-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项正文，文字是您思想的提炼，请尽量言简意赅的阐述观点单击输入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4386_1*l_h_f*1_4_1"/>
  <p:tag name="KSO_WM_TEMPLATE_CATEGORY" val="diagram"/>
  <p:tag name="KSO_WM_TEMPLATE_INDEX" val="202343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VALUE" val="51"/>
  <p:tag name="KSO_WM_DIAGRAM_MAX_ITEMCNT" val="4"/>
  <p:tag name="KSO_WM_DIAGRAM_MIN_ITEMCNT" val="4"/>
  <p:tag name="KSO_WM_DIAGRAM_VIRTUALLY_FRAME" val="{&quot;height&quot;:357.2250454735944,&quot;left&quot;:51.59998779296875,&quot;top&quot;:120.44999389648437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您的项正文，文字是您思想的提炼，请尽量言简意赅的阐述观点单击输入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1_3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1_4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.649999976158142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76_1*l_h_a*1_1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编辑添加项目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76_1*l_h_f*1_1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请单击此处输入你的正文具体内容，文字是您思想的重要提炼，为了最终演示发布的良好效果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1_2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gradient&quot;:[{&quot;brightness&quot;:0,&quot;colorType&quot;:1,&quot;foreColorIndex&quot;:5,&quot;pos&quot;:1,&quot;transparency&quot;:0},{&quot;brightness&quot;:0.30000001192092896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1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2_3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1*l_h_i*1_2_4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.649999976158142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76_1*l_h_a*1_2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3"/>
  <p:tag name="KSO_WM_DIAGRAM_VIRTUALLY_FRAME" val="{&quot;height&quot;:372.9500454735944,&quot;left&quot;:57.575,&quot;top&quot;:91.77499389648438,&quot;width&quot;:851.2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单击此处编辑添加项目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2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3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5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6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7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8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9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0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1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2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0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主题​​">
  <a:themeElements>
    <a:clrScheme name="默认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75F0"/>
      </a:accent1>
      <a:accent2>
        <a:srgbClr val="009EE7"/>
      </a:accent2>
      <a:accent3>
        <a:srgbClr val="1875F0"/>
      </a:accent3>
      <a:accent4>
        <a:srgbClr val="009EE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1548</Words>
  <Application>Microsoft Office PowerPoint</Application>
  <PresentationFormat>宽屏</PresentationFormat>
  <Paragraphs>158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26</vt:i4>
      </vt:variant>
      <vt:variant>
        <vt:lpstr>幻灯片标题</vt:lpstr>
      </vt:variant>
      <vt:variant>
        <vt:i4>27</vt:i4>
      </vt:variant>
    </vt:vector>
  </HeadingPairs>
  <TitlesOfParts>
    <vt:vector size="61" baseType="lpstr">
      <vt:lpstr>微软雅黑</vt:lpstr>
      <vt:lpstr>Calibri</vt:lpstr>
      <vt:lpstr>+中文正文</vt:lpstr>
      <vt:lpstr>Arial</vt:lpstr>
      <vt:lpstr>Source Han Sans CN Heavy</vt:lpstr>
      <vt:lpstr>Source Han Sans CN Normal</vt:lpstr>
      <vt:lpstr>Source Han Sans SC</vt:lpstr>
      <vt:lpstr>Source Han Sans SC Heavy</vt:lpstr>
      <vt:lpstr>Office 主题​​</vt:lpstr>
      <vt:lpstr>2_Office 主题​​</vt:lpstr>
      <vt:lpstr>1_Office 主题​​</vt:lpstr>
      <vt:lpstr>10_Office 主题​​</vt:lpstr>
      <vt:lpstr>3_Office 主题​​</vt:lpstr>
      <vt:lpstr>6_Office 主题​​</vt:lpstr>
      <vt:lpstr>7_Office 主题​​</vt:lpstr>
      <vt:lpstr>4_Office 主题​​</vt:lpstr>
      <vt:lpstr>4_Office 主题​​</vt:lpstr>
      <vt:lpstr>8_Office 主题​​</vt:lpstr>
      <vt:lpstr>4_Office 主题​​</vt:lpstr>
      <vt:lpstr>9_Office 主题​​</vt:lpstr>
      <vt:lpstr>4_Office 主题​​</vt:lpstr>
      <vt:lpstr>11_Office 主题​​</vt:lpstr>
      <vt:lpstr>12_Office 主题​​</vt:lpstr>
      <vt:lpstr>13_Office 主题​​</vt:lpstr>
      <vt:lpstr>5_Office 主题​​</vt:lpstr>
      <vt:lpstr>15_Office 主题​​</vt:lpstr>
      <vt:lpstr>14_Office 主题​​</vt:lpstr>
      <vt:lpstr>16_Office 主题​​</vt:lpstr>
      <vt:lpstr>17_Office 主题​​</vt:lpstr>
      <vt:lpstr>18_Office 主题​​</vt:lpstr>
      <vt:lpstr>19_Office 主题​​</vt:lpstr>
      <vt:lpstr>20_Office 主题​​</vt:lpstr>
      <vt:lpstr>21_Office 主题​​</vt:lpstr>
      <vt:lpstr>22_Office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cc</dc:creator>
  <cp:lastModifiedBy>cc L</cp:lastModifiedBy>
  <cp:revision>105</cp:revision>
  <dcterms:created xsi:type="dcterms:W3CDTF">2025-11-10T11:19:00Z</dcterms:created>
  <dcterms:modified xsi:type="dcterms:W3CDTF">2025-11-19T20:39:20Z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A3C5A811D7BD42B5A2D7B7EAB42A017A_13</vt:lpwstr>
  </property>
  <property fmtid="{D5CDD505-2E9C-101B-9397-08002B2CF9AE}" pid="3" name="KSOProductBuildVer">
    <vt:lpwstr>2052-12.1.0.23542</vt:lpwstr>
  </property>
</Properties>
</file>